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oboto"/>
      <p:regular r:id="rId21"/>
      <p:bold r:id="rId22"/>
      <p:italic r:id="rId23"/>
      <p:boldItalic r:id="rId24"/>
    </p:embeddedFont>
    <p:embeddedFont>
      <p:font typeface="Helvetica Neue"/>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C2EF07-1C05-4654-88C4-5F78FEFC8124}">
  <a:tblStyle styleId="{45C2EF07-1C05-4654-88C4-5F78FEFC8124}"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998ABDCC-4977-43CC-8EAD-9E96933800FD}"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HelveticaNeue-bold.fntdata"/><Relationship Id="rId25" Type="http://schemas.openxmlformats.org/officeDocument/2006/relationships/font" Target="fonts/HelveticaNeue-regular.fntdata"/><Relationship Id="rId28" Type="http://schemas.openxmlformats.org/officeDocument/2006/relationships/font" Target="fonts/HelveticaNeue-boldItalic.fntdata"/><Relationship Id="rId27" Type="http://schemas.openxmlformats.org/officeDocument/2006/relationships/font" Target="fonts/HelveticaNeue-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0e4d7327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0e4d7327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support rapid, continuous research and design, we’ve developed two streams of continuous incoming data.</a:t>
            </a:r>
            <a:br>
              <a:rPr lang="en"/>
            </a:br>
            <a:r>
              <a:rPr lang="en"/>
              <a:t>- COVID top task survey allows us to understand what the top tasks related to COVID are, and serves as a indicator of where more work may be required to improve task success.</a:t>
            </a:r>
            <a:endParaRPr/>
          </a:p>
          <a:p>
            <a:pPr indent="0" lvl="0" marL="0" rtl="0" algn="l">
              <a:spcBef>
                <a:spcPts val="0"/>
              </a:spcBef>
              <a:spcAft>
                <a:spcPts val="0"/>
              </a:spcAft>
              <a:buNone/>
            </a:pPr>
            <a:r>
              <a:rPr lang="en"/>
              <a:t>- In-page user feedback is strategically deployed on key COVID pages, and provides intelligence into why task failures may be happening.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in the process of rolling out the task survey concept more widely, to cover top tasks across the GC web presence.</a:t>
            </a:r>
            <a:br>
              <a:rPr lang="en"/>
            </a:br>
            <a:br>
              <a:rPr lang="en"/>
            </a:br>
            <a:r>
              <a:rPr lang="en"/>
              <a:t>We are also looking at how to scale the in-page feedback system more broadly as well.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0e4d7327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0e4d7327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an area of further study is identified, online moderated tests are used to get a deeper sense of the issues people are having. They are also used to test whether the prototypes we develop are solving those issues.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Strategy deployed here is to run multiple iterative small studies to confirm design choices, rather than a few large before/after studies.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0e4d7327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0e4d7327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currently experimenting with a continuous improvement model based on incoming data from the COVID top task surveys. Under this model, the level of research and design effort depends on the indicators we see in the survey results.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0e4d7327e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4" name="Google Shape;214;gc0e4d7327e_0_2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SzPts val="2200"/>
              <a:buFont typeface="Helvetica Neue"/>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0e4d7327e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0e4d7327e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0e4d7327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0e4d7327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63ebea0ad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63ebea0ad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tasks are the things that people want do do on your website the most. Prioritizing top tasks ensures that we work on what is most important for the people using Canada.ca/GC web presence.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0e4d732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0e4d732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0e4d7327e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0e4d7327e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b204cdd4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b204cdd4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0e4d7327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0e4d7327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survey software in conjunction with screen sharing tools for ensuring rigour in measuring task completion. By asking the participant </a:t>
            </a:r>
            <a:r>
              <a:rPr lang="en">
                <a:solidFill>
                  <a:schemeClr val="dk1"/>
                </a:solidFill>
              </a:rPr>
              <a:t>whether they found the answer or not via </a:t>
            </a:r>
            <a:r>
              <a:rPr lang="en"/>
              <a:t>an interactive survey question rather than just verbally, we ensure consistency in reporting success or failure from one session to the next. Survey tools are also helpful in terms of getting participant consent to be recorded.</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0e4d7327e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0e4d7327e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0e4d7327e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0e4d7327e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atin typeface="Roboto"/>
                <a:ea typeface="Roboto"/>
                <a:cs typeface="Roboto"/>
                <a:sym typeface="Roboto"/>
              </a:defRPr>
            </a:lvl1pPr>
            <a:lvl2pPr lvl="1">
              <a:buNone/>
              <a:defRPr>
                <a:latin typeface="Roboto"/>
                <a:ea typeface="Roboto"/>
                <a:cs typeface="Roboto"/>
                <a:sym typeface="Roboto"/>
              </a:defRPr>
            </a:lvl2pPr>
            <a:lvl3pPr lvl="2">
              <a:buNone/>
              <a:defRPr>
                <a:latin typeface="Roboto"/>
                <a:ea typeface="Roboto"/>
                <a:cs typeface="Roboto"/>
                <a:sym typeface="Roboto"/>
              </a:defRPr>
            </a:lvl3pPr>
            <a:lvl4pPr lvl="3">
              <a:buNone/>
              <a:defRPr>
                <a:latin typeface="Roboto"/>
                <a:ea typeface="Roboto"/>
                <a:cs typeface="Roboto"/>
                <a:sym typeface="Roboto"/>
              </a:defRPr>
            </a:lvl4pPr>
            <a:lvl5pPr lvl="4">
              <a:buNone/>
              <a:defRPr>
                <a:latin typeface="Roboto"/>
                <a:ea typeface="Roboto"/>
                <a:cs typeface="Roboto"/>
                <a:sym typeface="Roboto"/>
              </a:defRPr>
            </a:lvl5pPr>
            <a:lvl6pPr lvl="5">
              <a:buNone/>
              <a:defRPr>
                <a:latin typeface="Roboto"/>
                <a:ea typeface="Roboto"/>
                <a:cs typeface="Roboto"/>
                <a:sym typeface="Roboto"/>
              </a:defRPr>
            </a:lvl6pPr>
            <a:lvl7pPr lvl="6">
              <a:buNone/>
              <a:defRPr>
                <a:latin typeface="Roboto"/>
                <a:ea typeface="Roboto"/>
                <a:cs typeface="Roboto"/>
                <a:sym typeface="Roboto"/>
              </a:defRPr>
            </a:lvl7pPr>
            <a:lvl8pPr lvl="7">
              <a:buNone/>
              <a:defRPr>
                <a:latin typeface="Roboto"/>
                <a:ea typeface="Roboto"/>
                <a:cs typeface="Roboto"/>
                <a:sym typeface="Roboto"/>
              </a:defRPr>
            </a:lvl8pPr>
            <a:lvl9pPr lvl="8">
              <a:buNone/>
              <a:defRPr>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sp>
        <p:nvSpPr>
          <p:cNvPr id="61" name="Google Shape;61;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2" name="Google Shape;62;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3" name="Google Shape;6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2"/>
          <p:cNvSpPr/>
          <p:nvPr/>
        </p:nvSpPr>
        <p:spPr>
          <a:xfrm>
            <a:off x="6962775" y="-1694"/>
            <a:ext cx="2181225" cy="150813"/>
          </a:xfrm>
          <a:custGeom>
            <a:rect b="b" l="l" r="r" t="t"/>
            <a:pathLst>
              <a:path extrusionOk="0" h="95" w="1374">
                <a:moveTo>
                  <a:pt x="96" y="0"/>
                </a:moveTo>
                <a:lnTo>
                  <a:pt x="90" y="0"/>
                </a:lnTo>
                <a:lnTo>
                  <a:pt x="0" y="95"/>
                </a:lnTo>
                <a:lnTo>
                  <a:pt x="6" y="95"/>
                </a:lnTo>
                <a:lnTo>
                  <a:pt x="1374" y="95"/>
                </a:lnTo>
                <a:lnTo>
                  <a:pt x="1374" y="0"/>
                </a:lnTo>
                <a:lnTo>
                  <a:pt x="96" y="0"/>
                </a:lnTo>
                <a:close/>
              </a:path>
            </a:pathLst>
          </a:custGeom>
          <a:solidFill>
            <a:srgbClr val="333E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7" name="Google Shape;67;p12"/>
          <p:cNvSpPr/>
          <p:nvPr/>
        </p:nvSpPr>
        <p:spPr>
          <a:xfrm>
            <a:off x="6829425" y="-1694"/>
            <a:ext cx="276225" cy="150813"/>
          </a:xfrm>
          <a:custGeom>
            <a:rect b="b" l="l" r="r" t="t"/>
            <a:pathLst>
              <a:path extrusionOk="0" h="95" w="174">
                <a:moveTo>
                  <a:pt x="96" y="0"/>
                </a:moveTo>
                <a:lnTo>
                  <a:pt x="96" y="0"/>
                </a:lnTo>
                <a:lnTo>
                  <a:pt x="0" y="95"/>
                </a:lnTo>
                <a:lnTo>
                  <a:pt x="6" y="95"/>
                </a:lnTo>
                <a:lnTo>
                  <a:pt x="84" y="95"/>
                </a:lnTo>
                <a:lnTo>
                  <a:pt x="174" y="0"/>
                </a:lnTo>
                <a:lnTo>
                  <a:pt x="96" y="0"/>
                </a:lnTo>
                <a:close/>
              </a:path>
            </a:pathLst>
          </a:custGeom>
          <a:solidFill>
            <a:srgbClr val="CFDE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8" name="Google Shape;68;p12"/>
          <p:cNvSpPr/>
          <p:nvPr/>
        </p:nvSpPr>
        <p:spPr>
          <a:xfrm>
            <a:off x="-1" y="-1694"/>
            <a:ext cx="6981825" cy="150813"/>
          </a:xfrm>
          <a:custGeom>
            <a:rect b="b" l="l" r="r" t="t"/>
            <a:pathLst>
              <a:path extrusionOk="0" h="95" w="4398">
                <a:moveTo>
                  <a:pt x="4398" y="0"/>
                </a:moveTo>
                <a:lnTo>
                  <a:pt x="0" y="0"/>
                </a:lnTo>
                <a:lnTo>
                  <a:pt x="0" y="95"/>
                </a:lnTo>
                <a:lnTo>
                  <a:pt x="4302" y="95"/>
                </a:lnTo>
                <a:lnTo>
                  <a:pt x="4398" y="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04D71"/>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311700" y="155450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CFDE00"/>
              </a:buClr>
              <a:buSzPts val="3600"/>
              <a:buNone/>
              <a:defRPr sz="3600">
                <a:solidFill>
                  <a:srgbClr val="CFDE00"/>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3"/>
          <p:cNvSpPr/>
          <p:nvPr/>
        </p:nvSpPr>
        <p:spPr>
          <a:xfrm>
            <a:off x="6962775" y="-1694"/>
            <a:ext cx="2181225" cy="150813"/>
          </a:xfrm>
          <a:custGeom>
            <a:rect b="b" l="l" r="r" t="t"/>
            <a:pathLst>
              <a:path extrusionOk="0" h="95" w="1374">
                <a:moveTo>
                  <a:pt x="96" y="0"/>
                </a:moveTo>
                <a:lnTo>
                  <a:pt x="90" y="0"/>
                </a:lnTo>
                <a:lnTo>
                  <a:pt x="0" y="95"/>
                </a:lnTo>
                <a:lnTo>
                  <a:pt x="6" y="95"/>
                </a:lnTo>
                <a:lnTo>
                  <a:pt x="1374" y="95"/>
                </a:lnTo>
                <a:lnTo>
                  <a:pt x="1374" y="0"/>
                </a:lnTo>
                <a:lnTo>
                  <a:pt x="96" y="0"/>
                </a:lnTo>
                <a:close/>
              </a:path>
            </a:pathLst>
          </a:custGeom>
          <a:solidFill>
            <a:srgbClr val="333E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a:off x="6829425" y="-1694"/>
            <a:ext cx="276225" cy="150813"/>
          </a:xfrm>
          <a:custGeom>
            <a:rect b="b" l="l" r="r" t="t"/>
            <a:pathLst>
              <a:path extrusionOk="0" h="95" w="174">
                <a:moveTo>
                  <a:pt x="96" y="0"/>
                </a:moveTo>
                <a:lnTo>
                  <a:pt x="96" y="0"/>
                </a:lnTo>
                <a:lnTo>
                  <a:pt x="0" y="95"/>
                </a:lnTo>
                <a:lnTo>
                  <a:pt x="6" y="95"/>
                </a:lnTo>
                <a:lnTo>
                  <a:pt x="84" y="95"/>
                </a:lnTo>
                <a:lnTo>
                  <a:pt x="174" y="0"/>
                </a:lnTo>
                <a:lnTo>
                  <a:pt x="96" y="0"/>
                </a:lnTo>
                <a:close/>
              </a:path>
            </a:pathLst>
          </a:custGeom>
          <a:solidFill>
            <a:srgbClr val="CFDE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 name="Google Shape;18;p3"/>
          <p:cNvSpPr/>
          <p:nvPr/>
        </p:nvSpPr>
        <p:spPr>
          <a:xfrm>
            <a:off x="-1" y="-1694"/>
            <a:ext cx="6981825" cy="150813"/>
          </a:xfrm>
          <a:custGeom>
            <a:rect b="b" l="l" r="r" t="t"/>
            <a:pathLst>
              <a:path extrusionOk="0" h="95" w="4398">
                <a:moveTo>
                  <a:pt x="4398" y="0"/>
                </a:moveTo>
                <a:lnTo>
                  <a:pt x="0" y="0"/>
                </a:lnTo>
                <a:lnTo>
                  <a:pt x="0" y="95"/>
                </a:lnTo>
                <a:lnTo>
                  <a:pt x="4302" y="95"/>
                </a:lnTo>
                <a:lnTo>
                  <a:pt x="4398" y="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 name="Google Shape;19;p3"/>
          <p:cNvSpPr txBox="1"/>
          <p:nvPr>
            <p:ph idx="1" type="subTitle"/>
          </p:nvPr>
        </p:nvSpPr>
        <p:spPr>
          <a:xfrm>
            <a:off x="271025" y="2576600"/>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CFDE00"/>
              </a:buClr>
              <a:buSzPts val="3000"/>
              <a:buNone/>
              <a:defRPr sz="3000">
                <a:solidFill>
                  <a:srgbClr val="CFDE00"/>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178125" y="26030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178125" y="9042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atin typeface="Roboto"/>
                <a:ea typeface="Roboto"/>
                <a:cs typeface="Roboto"/>
                <a:sym typeface="Roboto"/>
              </a:defRPr>
            </a:lvl1pPr>
            <a:lvl2pPr lvl="1">
              <a:buNone/>
              <a:defRPr>
                <a:latin typeface="Roboto"/>
                <a:ea typeface="Roboto"/>
                <a:cs typeface="Roboto"/>
                <a:sym typeface="Roboto"/>
              </a:defRPr>
            </a:lvl2pPr>
            <a:lvl3pPr lvl="2">
              <a:buNone/>
              <a:defRPr>
                <a:latin typeface="Roboto"/>
                <a:ea typeface="Roboto"/>
                <a:cs typeface="Roboto"/>
                <a:sym typeface="Roboto"/>
              </a:defRPr>
            </a:lvl3pPr>
            <a:lvl4pPr lvl="3">
              <a:buNone/>
              <a:defRPr>
                <a:latin typeface="Roboto"/>
                <a:ea typeface="Roboto"/>
                <a:cs typeface="Roboto"/>
                <a:sym typeface="Roboto"/>
              </a:defRPr>
            </a:lvl4pPr>
            <a:lvl5pPr lvl="4">
              <a:buNone/>
              <a:defRPr>
                <a:latin typeface="Roboto"/>
                <a:ea typeface="Roboto"/>
                <a:cs typeface="Roboto"/>
                <a:sym typeface="Roboto"/>
              </a:defRPr>
            </a:lvl5pPr>
            <a:lvl6pPr lvl="5">
              <a:buNone/>
              <a:defRPr>
                <a:latin typeface="Roboto"/>
                <a:ea typeface="Roboto"/>
                <a:cs typeface="Roboto"/>
                <a:sym typeface="Roboto"/>
              </a:defRPr>
            </a:lvl6pPr>
            <a:lvl7pPr lvl="6">
              <a:buNone/>
              <a:defRPr>
                <a:latin typeface="Roboto"/>
                <a:ea typeface="Roboto"/>
                <a:cs typeface="Roboto"/>
                <a:sym typeface="Roboto"/>
              </a:defRPr>
            </a:lvl7pPr>
            <a:lvl8pPr lvl="7">
              <a:buNone/>
              <a:defRPr>
                <a:latin typeface="Roboto"/>
                <a:ea typeface="Roboto"/>
                <a:cs typeface="Roboto"/>
                <a:sym typeface="Roboto"/>
              </a:defRPr>
            </a:lvl8pPr>
            <a:lvl9pPr lvl="8">
              <a:buNone/>
              <a:defRPr>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
          <p:cNvSpPr/>
          <p:nvPr/>
        </p:nvSpPr>
        <p:spPr>
          <a:xfrm>
            <a:off x="6962775" y="-1694"/>
            <a:ext cx="2181225" cy="150813"/>
          </a:xfrm>
          <a:custGeom>
            <a:rect b="b" l="l" r="r" t="t"/>
            <a:pathLst>
              <a:path extrusionOk="0" h="95" w="1374">
                <a:moveTo>
                  <a:pt x="96" y="0"/>
                </a:moveTo>
                <a:lnTo>
                  <a:pt x="90" y="0"/>
                </a:lnTo>
                <a:lnTo>
                  <a:pt x="0" y="95"/>
                </a:lnTo>
                <a:lnTo>
                  <a:pt x="6" y="95"/>
                </a:lnTo>
                <a:lnTo>
                  <a:pt x="1374" y="95"/>
                </a:lnTo>
                <a:lnTo>
                  <a:pt x="1374" y="0"/>
                </a:lnTo>
                <a:lnTo>
                  <a:pt x="96" y="0"/>
                </a:lnTo>
                <a:close/>
              </a:path>
            </a:pathLst>
          </a:custGeom>
          <a:solidFill>
            <a:srgbClr val="333E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 name="Google Shape;25;p4"/>
          <p:cNvSpPr/>
          <p:nvPr/>
        </p:nvSpPr>
        <p:spPr>
          <a:xfrm>
            <a:off x="6829425" y="-1694"/>
            <a:ext cx="276225" cy="150813"/>
          </a:xfrm>
          <a:custGeom>
            <a:rect b="b" l="l" r="r" t="t"/>
            <a:pathLst>
              <a:path extrusionOk="0" h="95" w="174">
                <a:moveTo>
                  <a:pt x="96" y="0"/>
                </a:moveTo>
                <a:lnTo>
                  <a:pt x="96" y="0"/>
                </a:lnTo>
                <a:lnTo>
                  <a:pt x="0" y="95"/>
                </a:lnTo>
                <a:lnTo>
                  <a:pt x="6" y="95"/>
                </a:lnTo>
                <a:lnTo>
                  <a:pt x="84" y="95"/>
                </a:lnTo>
                <a:lnTo>
                  <a:pt x="174" y="0"/>
                </a:lnTo>
                <a:lnTo>
                  <a:pt x="96" y="0"/>
                </a:lnTo>
                <a:close/>
              </a:path>
            </a:pathLst>
          </a:custGeom>
          <a:solidFill>
            <a:srgbClr val="CFDE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 name="Google Shape;26;p4"/>
          <p:cNvSpPr/>
          <p:nvPr/>
        </p:nvSpPr>
        <p:spPr>
          <a:xfrm>
            <a:off x="-1" y="-1694"/>
            <a:ext cx="6981825" cy="150813"/>
          </a:xfrm>
          <a:custGeom>
            <a:rect b="b" l="l" r="r" t="t"/>
            <a:pathLst>
              <a:path extrusionOk="0" h="95" w="4398">
                <a:moveTo>
                  <a:pt x="4398" y="0"/>
                </a:moveTo>
                <a:lnTo>
                  <a:pt x="0" y="0"/>
                </a:lnTo>
                <a:lnTo>
                  <a:pt x="0" y="95"/>
                </a:lnTo>
                <a:lnTo>
                  <a:pt x="4302" y="95"/>
                </a:lnTo>
                <a:lnTo>
                  <a:pt x="4398" y="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type="title"/>
          </p:nvPr>
        </p:nvSpPr>
        <p:spPr>
          <a:xfrm>
            <a:off x="267750" y="165750"/>
            <a:ext cx="86085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351575" y="15777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6"/>
          <p:cNvSpPr/>
          <p:nvPr/>
        </p:nvSpPr>
        <p:spPr>
          <a:xfrm>
            <a:off x="6962775" y="-1694"/>
            <a:ext cx="2181225" cy="150813"/>
          </a:xfrm>
          <a:custGeom>
            <a:rect b="b" l="l" r="r" t="t"/>
            <a:pathLst>
              <a:path extrusionOk="0" h="95" w="1374">
                <a:moveTo>
                  <a:pt x="96" y="0"/>
                </a:moveTo>
                <a:lnTo>
                  <a:pt x="90" y="0"/>
                </a:lnTo>
                <a:lnTo>
                  <a:pt x="0" y="95"/>
                </a:lnTo>
                <a:lnTo>
                  <a:pt x="6" y="95"/>
                </a:lnTo>
                <a:lnTo>
                  <a:pt x="1374" y="95"/>
                </a:lnTo>
                <a:lnTo>
                  <a:pt x="1374" y="0"/>
                </a:lnTo>
                <a:lnTo>
                  <a:pt x="96" y="0"/>
                </a:lnTo>
                <a:close/>
              </a:path>
            </a:pathLst>
          </a:custGeom>
          <a:solidFill>
            <a:srgbClr val="333E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 name="Google Shape;36;p6"/>
          <p:cNvSpPr/>
          <p:nvPr/>
        </p:nvSpPr>
        <p:spPr>
          <a:xfrm>
            <a:off x="6829425" y="-1694"/>
            <a:ext cx="276225" cy="150813"/>
          </a:xfrm>
          <a:custGeom>
            <a:rect b="b" l="l" r="r" t="t"/>
            <a:pathLst>
              <a:path extrusionOk="0" h="95" w="174">
                <a:moveTo>
                  <a:pt x="96" y="0"/>
                </a:moveTo>
                <a:lnTo>
                  <a:pt x="96" y="0"/>
                </a:lnTo>
                <a:lnTo>
                  <a:pt x="0" y="95"/>
                </a:lnTo>
                <a:lnTo>
                  <a:pt x="6" y="95"/>
                </a:lnTo>
                <a:lnTo>
                  <a:pt x="84" y="95"/>
                </a:lnTo>
                <a:lnTo>
                  <a:pt x="174" y="0"/>
                </a:lnTo>
                <a:lnTo>
                  <a:pt x="96" y="0"/>
                </a:lnTo>
                <a:close/>
              </a:path>
            </a:pathLst>
          </a:custGeom>
          <a:solidFill>
            <a:srgbClr val="CFDE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 name="Google Shape;37;p6"/>
          <p:cNvSpPr/>
          <p:nvPr/>
        </p:nvSpPr>
        <p:spPr>
          <a:xfrm>
            <a:off x="-1" y="-1694"/>
            <a:ext cx="6981825" cy="150813"/>
          </a:xfrm>
          <a:custGeom>
            <a:rect b="b" l="l" r="r" t="t"/>
            <a:pathLst>
              <a:path extrusionOk="0" h="95" w="4398">
                <a:moveTo>
                  <a:pt x="4398" y="0"/>
                </a:moveTo>
                <a:lnTo>
                  <a:pt x="0" y="0"/>
                </a:lnTo>
                <a:lnTo>
                  <a:pt x="0" y="95"/>
                </a:lnTo>
                <a:lnTo>
                  <a:pt x="4302" y="95"/>
                </a:lnTo>
                <a:lnTo>
                  <a:pt x="4398" y="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7"/>
          <p:cNvSpPr/>
          <p:nvPr/>
        </p:nvSpPr>
        <p:spPr>
          <a:xfrm>
            <a:off x="6962775" y="-1694"/>
            <a:ext cx="2181225" cy="150813"/>
          </a:xfrm>
          <a:custGeom>
            <a:rect b="b" l="l" r="r" t="t"/>
            <a:pathLst>
              <a:path extrusionOk="0" h="95" w="1374">
                <a:moveTo>
                  <a:pt x="96" y="0"/>
                </a:moveTo>
                <a:lnTo>
                  <a:pt x="90" y="0"/>
                </a:lnTo>
                <a:lnTo>
                  <a:pt x="0" y="95"/>
                </a:lnTo>
                <a:lnTo>
                  <a:pt x="6" y="95"/>
                </a:lnTo>
                <a:lnTo>
                  <a:pt x="1374" y="95"/>
                </a:lnTo>
                <a:lnTo>
                  <a:pt x="1374" y="0"/>
                </a:lnTo>
                <a:lnTo>
                  <a:pt x="96" y="0"/>
                </a:lnTo>
                <a:close/>
              </a:path>
            </a:pathLst>
          </a:custGeom>
          <a:solidFill>
            <a:srgbClr val="333E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 name="Google Shape;43;p7"/>
          <p:cNvSpPr/>
          <p:nvPr/>
        </p:nvSpPr>
        <p:spPr>
          <a:xfrm>
            <a:off x="6829425" y="-1694"/>
            <a:ext cx="276225" cy="150813"/>
          </a:xfrm>
          <a:custGeom>
            <a:rect b="b" l="l" r="r" t="t"/>
            <a:pathLst>
              <a:path extrusionOk="0" h="95" w="174">
                <a:moveTo>
                  <a:pt x="96" y="0"/>
                </a:moveTo>
                <a:lnTo>
                  <a:pt x="96" y="0"/>
                </a:lnTo>
                <a:lnTo>
                  <a:pt x="0" y="95"/>
                </a:lnTo>
                <a:lnTo>
                  <a:pt x="6" y="95"/>
                </a:lnTo>
                <a:lnTo>
                  <a:pt x="84" y="95"/>
                </a:lnTo>
                <a:lnTo>
                  <a:pt x="174" y="0"/>
                </a:lnTo>
                <a:lnTo>
                  <a:pt x="96" y="0"/>
                </a:lnTo>
                <a:close/>
              </a:path>
            </a:pathLst>
          </a:custGeom>
          <a:solidFill>
            <a:srgbClr val="CFDE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 name="Google Shape;44;p7"/>
          <p:cNvSpPr/>
          <p:nvPr/>
        </p:nvSpPr>
        <p:spPr>
          <a:xfrm>
            <a:off x="-1" y="-1694"/>
            <a:ext cx="6981825" cy="150813"/>
          </a:xfrm>
          <a:custGeom>
            <a:rect b="b" l="l" r="r" t="t"/>
            <a:pathLst>
              <a:path extrusionOk="0" h="95" w="4398">
                <a:moveTo>
                  <a:pt x="4398" y="0"/>
                </a:moveTo>
                <a:lnTo>
                  <a:pt x="0" y="0"/>
                </a:lnTo>
                <a:lnTo>
                  <a:pt x="0" y="95"/>
                </a:lnTo>
                <a:lnTo>
                  <a:pt x="4302" y="95"/>
                </a:lnTo>
                <a:lnTo>
                  <a:pt x="4398" y="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7" name="Google Shape;4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8"/>
          <p:cNvSpPr/>
          <p:nvPr/>
        </p:nvSpPr>
        <p:spPr>
          <a:xfrm>
            <a:off x="6962775" y="-1694"/>
            <a:ext cx="2181225" cy="150813"/>
          </a:xfrm>
          <a:custGeom>
            <a:rect b="b" l="l" r="r" t="t"/>
            <a:pathLst>
              <a:path extrusionOk="0" h="95" w="1374">
                <a:moveTo>
                  <a:pt x="96" y="0"/>
                </a:moveTo>
                <a:lnTo>
                  <a:pt x="90" y="0"/>
                </a:lnTo>
                <a:lnTo>
                  <a:pt x="0" y="95"/>
                </a:lnTo>
                <a:lnTo>
                  <a:pt x="6" y="95"/>
                </a:lnTo>
                <a:lnTo>
                  <a:pt x="1374" y="95"/>
                </a:lnTo>
                <a:lnTo>
                  <a:pt x="1374" y="0"/>
                </a:lnTo>
                <a:lnTo>
                  <a:pt x="96" y="0"/>
                </a:lnTo>
                <a:close/>
              </a:path>
            </a:pathLst>
          </a:custGeom>
          <a:solidFill>
            <a:srgbClr val="333E4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 name="Google Shape;49;p8"/>
          <p:cNvSpPr/>
          <p:nvPr/>
        </p:nvSpPr>
        <p:spPr>
          <a:xfrm>
            <a:off x="6829425" y="-1694"/>
            <a:ext cx="276225" cy="150813"/>
          </a:xfrm>
          <a:custGeom>
            <a:rect b="b" l="l" r="r" t="t"/>
            <a:pathLst>
              <a:path extrusionOk="0" h="95" w="174">
                <a:moveTo>
                  <a:pt x="96" y="0"/>
                </a:moveTo>
                <a:lnTo>
                  <a:pt x="96" y="0"/>
                </a:lnTo>
                <a:lnTo>
                  <a:pt x="0" y="95"/>
                </a:lnTo>
                <a:lnTo>
                  <a:pt x="6" y="95"/>
                </a:lnTo>
                <a:lnTo>
                  <a:pt x="84" y="95"/>
                </a:lnTo>
                <a:lnTo>
                  <a:pt x="174" y="0"/>
                </a:lnTo>
                <a:lnTo>
                  <a:pt x="96" y="0"/>
                </a:lnTo>
                <a:close/>
              </a:path>
            </a:pathLst>
          </a:custGeom>
          <a:solidFill>
            <a:srgbClr val="CFDE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 name="Google Shape;50;p8"/>
          <p:cNvSpPr/>
          <p:nvPr/>
        </p:nvSpPr>
        <p:spPr>
          <a:xfrm>
            <a:off x="-1" y="-1694"/>
            <a:ext cx="6981825" cy="150813"/>
          </a:xfrm>
          <a:custGeom>
            <a:rect b="b" l="l" r="r" t="t"/>
            <a:pathLst>
              <a:path extrusionOk="0" h="95" w="4398">
                <a:moveTo>
                  <a:pt x="4398" y="0"/>
                </a:moveTo>
                <a:lnTo>
                  <a:pt x="0" y="0"/>
                </a:lnTo>
                <a:lnTo>
                  <a:pt x="0" y="95"/>
                </a:lnTo>
                <a:lnTo>
                  <a:pt x="4302" y="95"/>
                </a:lnTo>
                <a:lnTo>
                  <a:pt x="4398" y="0"/>
                </a:lnTo>
                <a:close/>
              </a:path>
            </a:pathLst>
          </a:custGeom>
          <a:solidFill>
            <a:srgbClr val="004D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4" name="Google Shape;54;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5" name="Google Shape;55;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6" name="Google Shape;56;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51575" y="15777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Roboto"/>
              <a:buNone/>
              <a:defRPr sz="2400">
                <a:solidFill>
                  <a:schemeClr val="dk1"/>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51575" y="863550"/>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Roboto"/>
              <a:buChar char="●"/>
              <a:defRPr sz="1800">
                <a:latin typeface="Roboto"/>
                <a:ea typeface="Roboto"/>
                <a:cs typeface="Roboto"/>
                <a:sym typeface="Roboto"/>
              </a:defRPr>
            </a:lvl1pPr>
            <a:lvl2pPr indent="-317500" lvl="1" marL="914400">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3400"/>
              <a:t>Top task management </a:t>
            </a:r>
            <a:r>
              <a:rPr lang="en" sz="3400"/>
              <a:t>during</a:t>
            </a:r>
            <a:r>
              <a:rPr lang="en" sz="3400"/>
              <a:t> COVID</a:t>
            </a:r>
            <a:endParaRPr/>
          </a:p>
        </p:txBody>
      </p:sp>
      <p:sp>
        <p:nvSpPr>
          <p:cNvPr id="74" name="Google Shape;74;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888888"/>
                </a:solidFill>
              </a:rPr>
              <a:t>Digital Transformation Office</a:t>
            </a:r>
            <a:endParaRPr>
              <a:solidFill>
                <a:srgbClr val="888888"/>
              </a:solidFill>
            </a:endParaRPr>
          </a:p>
          <a:p>
            <a:pPr indent="0" lvl="0" marL="0" rtl="0" algn="r">
              <a:spcBef>
                <a:spcPts val="0"/>
              </a:spcBef>
              <a:spcAft>
                <a:spcPts val="0"/>
              </a:spcAft>
              <a:buNone/>
            </a:pPr>
            <a:r>
              <a:t/>
            </a:r>
            <a:endParaRPr>
              <a:solidFill>
                <a:srgbClr val="888888"/>
              </a:solidFill>
            </a:endParaRPr>
          </a:p>
          <a:p>
            <a:pPr indent="0" lvl="0" marL="0" rtl="0" algn="r">
              <a:spcBef>
                <a:spcPts val="0"/>
              </a:spcBef>
              <a:spcAft>
                <a:spcPts val="0"/>
              </a:spcAft>
              <a:buNone/>
            </a:pPr>
            <a:r>
              <a:t/>
            </a:r>
            <a:endParaRPr>
              <a:solidFill>
                <a:srgbClr val="888888"/>
              </a:solidFill>
            </a:endParaRPr>
          </a:p>
          <a:p>
            <a:pPr indent="0" lvl="0" marL="0" rtl="0" algn="r">
              <a:spcBef>
                <a:spcPts val="0"/>
              </a:spcBef>
              <a:spcAft>
                <a:spcPts val="0"/>
              </a:spcAft>
              <a:buNone/>
            </a:pPr>
            <a:r>
              <a:rPr lang="en">
                <a:solidFill>
                  <a:srgbClr val="888888"/>
                </a:solidFill>
              </a:rPr>
              <a:t>March 2, 2021</a:t>
            </a:r>
            <a:endParaRPr>
              <a:solidFill>
                <a:srgbClr val="888888"/>
              </a:solidFill>
            </a:endParaRPr>
          </a:p>
          <a:p>
            <a:pPr indent="0" lvl="0" marL="0" rtl="0" algn="ctr">
              <a:spcBef>
                <a:spcPts val="0"/>
              </a:spcBef>
              <a:spcAft>
                <a:spcPts val="0"/>
              </a:spcAft>
              <a:buNone/>
            </a:pPr>
            <a:r>
              <a:t/>
            </a:r>
            <a:endParaRPr/>
          </a:p>
        </p:txBody>
      </p:sp>
      <p:pic>
        <p:nvPicPr>
          <p:cNvPr id="75" name="Google Shape;75;p13"/>
          <p:cNvPicPr preferRelativeResize="0"/>
          <p:nvPr/>
        </p:nvPicPr>
        <p:blipFill rotWithShape="1">
          <a:blip r:embed="rId3">
            <a:alphaModFix/>
          </a:blip>
          <a:srcRect b="0" l="386" r="386" t="0"/>
          <a:stretch/>
        </p:blipFill>
        <p:spPr>
          <a:xfrm>
            <a:off x="0" y="246000"/>
            <a:ext cx="9143999" cy="9448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type="title"/>
          </p:nvPr>
        </p:nvSpPr>
        <p:spPr>
          <a:xfrm>
            <a:off x="178125" y="260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 response: rapid research - use incoming data to identify issues</a:t>
            </a:r>
            <a:endParaRPr/>
          </a:p>
        </p:txBody>
      </p:sp>
      <p:pic>
        <p:nvPicPr>
          <p:cNvPr id="179" name="Google Shape;179;p22"/>
          <p:cNvPicPr preferRelativeResize="0"/>
          <p:nvPr/>
        </p:nvPicPr>
        <p:blipFill rotWithShape="1">
          <a:blip r:embed="rId3">
            <a:alphaModFix/>
          </a:blip>
          <a:srcRect b="0" l="0" r="22964" t="0"/>
          <a:stretch/>
        </p:blipFill>
        <p:spPr>
          <a:xfrm>
            <a:off x="241606" y="1516950"/>
            <a:ext cx="3694493" cy="3587749"/>
          </a:xfrm>
          <a:prstGeom prst="rect">
            <a:avLst/>
          </a:prstGeom>
          <a:noFill/>
          <a:ln>
            <a:noFill/>
          </a:ln>
          <a:effectLst>
            <a:outerShdw blurRad="57150" rotWithShape="0" algn="bl" dir="5400000" dist="19050">
              <a:srgbClr val="000000">
                <a:alpha val="50000"/>
              </a:srgbClr>
            </a:outerShdw>
          </a:effectLst>
        </p:spPr>
      </p:pic>
      <p:pic>
        <p:nvPicPr>
          <p:cNvPr id="180" name="Google Shape;180;p22"/>
          <p:cNvPicPr preferRelativeResize="0"/>
          <p:nvPr/>
        </p:nvPicPr>
        <p:blipFill rotWithShape="1">
          <a:blip r:embed="rId4">
            <a:alphaModFix/>
          </a:blip>
          <a:srcRect b="0" l="0" r="0" t="0"/>
          <a:stretch/>
        </p:blipFill>
        <p:spPr>
          <a:xfrm>
            <a:off x="4418700" y="1516959"/>
            <a:ext cx="4215901" cy="739641"/>
          </a:xfrm>
          <a:prstGeom prst="rect">
            <a:avLst/>
          </a:prstGeom>
          <a:noFill/>
          <a:ln>
            <a:noFill/>
          </a:ln>
        </p:spPr>
      </p:pic>
      <p:sp>
        <p:nvSpPr>
          <p:cNvPr id="181" name="Google Shape;181;p22"/>
          <p:cNvSpPr txBox="1"/>
          <p:nvPr/>
        </p:nvSpPr>
        <p:spPr>
          <a:xfrm>
            <a:off x="277425" y="1145825"/>
            <a:ext cx="3876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AutoNum type="arabicPeriod"/>
            </a:pPr>
            <a:r>
              <a:rPr b="1" lang="en">
                <a:latin typeface="Roboto"/>
                <a:ea typeface="Roboto"/>
                <a:cs typeface="Roboto"/>
                <a:sym typeface="Roboto"/>
              </a:rPr>
              <a:t>Exit surveys</a:t>
            </a:r>
            <a:r>
              <a:rPr lang="en">
                <a:latin typeface="Roboto"/>
                <a:ea typeface="Roboto"/>
                <a:cs typeface="Roboto"/>
                <a:sym typeface="Roboto"/>
              </a:rPr>
              <a:t>: self reported task success</a:t>
            </a:r>
            <a:endParaRPr>
              <a:latin typeface="Roboto"/>
              <a:ea typeface="Roboto"/>
              <a:cs typeface="Roboto"/>
              <a:sym typeface="Roboto"/>
            </a:endParaRPr>
          </a:p>
        </p:txBody>
      </p:sp>
      <p:pic>
        <p:nvPicPr>
          <p:cNvPr descr="https://lh4.googleusercontent.com/JdJ3Rg2Z9bkd93BQae_XRlI1UxFWUEFTC0DcE_OoGBP6YM7UkcXbl20jXrrPkMtkWAO5jNOeITSga5SKCOurW_eLVPc-w7AqP4v44c_oEGyPl8_0YesII8DnS_Db2E6BbUeAc_AQUU8" id="182" name="Google Shape;182;p22"/>
          <p:cNvPicPr preferRelativeResize="0"/>
          <p:nvPr/>
        </p:nvPicPr>
        <p:blipFill rotWithShape="1">
          <a:blip r:embed="rId5">
            <a:alphaModFix/>
          </a:blip>
          <a:srcRect b="0" l="0" r="0" t="0"/>
          <a:stretch/>
        </p:blipFill>
        <p:spPr>
          <a:xfrm>
            <a:off x="4771449" y="2256600"/>
            <a:ext cx="3510403" cy="2524875"/>
          </a:xfrm>
          <a:prstGeom prst="rect">
            <a:avLst/>
          </a:prstGeom>
          <a:noFill/>
          <a:ln>
            <a:noFill/>
          </a:ln>
        </p:spPr>
      </p:pic>
      <p:sp>
        <p:nvSpPr>
          <p:cNvPr id="183" name="Google Shape;183;p22"/>
          <p:cNvSpPr txBox="1"/>
          <p:nvPr/>
        </p:nvSpPr>
        <p:spPr>
          <a:xfrm>
            <a:off x="4482825" y="1145825"/>
            <a:ext cx="421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2. Pilot in-page user feedback</a:t>
            </a:r>
            <a:r>
              <a:rPr lang="en">
                <a:latin typeface="Roboto"/>
                <a:ea typeface="Roboto"/>
                <a:cs typeface="Roboto"/>
                <a:sym typeface="Roboto"/>
              </a:rPr>
              <a:t>: specific issues</a:t>
            </a:r>
            <a:endParaRPr>
              <a:latin typeface="Roboto"/>
              <a:ea typeface="Roboto"/>
              <a:cs typeface="Roboto"/>
              <a:sym typeface="Roboto"/>
            </a:endParaRPr>
          </a:p>
        </p:txBody>
      </p:sp>
      <p:cxnSp>
        <p:nvCxnSpPr>
          <p:cNvPr id="184" name="Google Shape;184;p22"/>
          <p:cNvCxnSpPr/>
          <p:nvPr/>
        </p:nvCxnSpPr>
        <p:spPr>
          <a:xfrm flipH="1">
            <a:off x="7500800" y="2000825"/>
            <a:ext cx="727200" cy="465900"/>
          </a:xfrm>
          <a:prstGeom prst="curvedConnector3">
            <a:avLst>
              <a:gd fmla="val 11558" name="adj1"/>
            </a:avLst>
          </a:prstGeom>
          <a:noFill/>
          <a:ln cap="flat" cmpd="sng" w="38100">
            <a:solidFill>
              <a:srgbClr val="A64D79"/>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178125" y="260300"/>
            <a:ext cx="8755800" cy="9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 UX response: rapid unmoderated usability testing</a:t>
            </a:r>
            <a:endParaRPr/>
          </a:p>
        </p:txBody>
      </p:sp>
      <p:sp>
        <p:nvSpPr>
          <p:cNvPr id="190" name="Google Shape;190;p23"/>
          <p:cNvSpPr txBox="1"/>
          <p:nvPr>
            <p:ph idx="1" type="body"/>
          </p:nvPr>
        </p:nvSpPr>
        <p:spPr>
          <a:xfrm>
            <a:off x="178125" y="1365925"/>
            <a:ext cx="6030900" cy="17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Qualitative</a:t>
            </a:r>
            <a:r>
              <a:rPr b="1" lang="en"/>
              <a:t> usability testing</a:t>
            </a:r>
            <a:endParaRPr b="1"/>
          </a:p>
          <a:p>
            <a:pPr indent="-342900" lvl="0" marL="457200" rtl="0" algn="l">
              <a:spcBef>
                <a:spcPts val="1600"/>
              </a:spcBef>
              <a:spcAft>
                <a:spcPts val="0"/>
              </a:spcAft>
              <a:buSzPts val="1800"/>
              <a:buChar char="-"/>
            </a:pPr>
            <a:r>
              <a:rPr lang="en"/>
              <a:t>Approximately 5 participants</a:t>
            </a:r>
            <a:endParaRPr/>
          </a:p>
          <a:p>
            <a:pPr indent="-342900" lvl="0" marL="457200" rtl="0" algn="l">
              <a:spcBef>
                <a:spcPts val="0"/>
              </a:spcBef>
              <a:spcAft>
                <a:spcPts val="0"/>
              </a:spcAft>
              <a:buSzPts val="1800"/>
              <a:buChar char="-"/>
            </a:pPr>
            <a:r>
              <a:rPr lang="en"/>
              <a:t>Online remote sessions, next-day turnaround</a:t>
            </a:r>
            <a:endParaRPr/>
          </a:p>
          <a:p>
            <a:pPr indent="-342900" lvl="0" marL="457200" rtl="0" algn="l">
              <a:spcBef>
                <a:spcPts val="0"/>
              </a:spcBef>
              <a:spcAft>
                <a:spcPts val="0"/>
              </a:spcAft>
              <a:buSzPts val="1800"/>
              <a:buChar char="-"/>
            </a:pPr>
            <a:r>
              <a:rPr lang="en"/>
              <a:t>Focus on observing behaviour and identifying issues</a:t>
            </a:r>
            <a:endParaRPr/>
          </a:p>
        </p:txBody>
      </p:sp>
      <p:pic>
        <p:nvPicPr>
          <p:cNvPr id="191" name="Google Shape;191;p23"/>
          <p:cNvPicPr preferRelativeResize="0"/>
          <p:nvPr/>
        </p:nvPicPr>
        <p:blipFill>
          <a:blip r:embed="rId3">
            <a:alphaModFix/>
          </a:blip>
          <a:stretch>
            <a:fillRect/>
          </a:stretch>
        </p:blipFill>
        <p:spPr>
          <a:xfrm>
            <a:off x="152400" y="2934253"/>
            <a:ext cx="4476750" cy="1467544"/>
          </a:xfrm>
          <a:prstGeom prst="rect">
            <a:avLst/>
          </a:prstGeom>
          <a:noFill/>
          <a:ln>
            <a:noFill/>
          </a:ln>
        </p:spPr>
      </p:pic>
      <p:pic>
        <p:nvPicPr>
          <p:cNvPr id="192" name="Google Shape;192;p23"/>
          <p:cNvPicPr preferRelativeResize="0"/>
          <p:nvPr/>
        </p:nvPicPr>
        <p:blipFill>
          <a:blip r:embed="rId4">
            <a:alphaModFix/>
          </a:blip>
          <a:stretch>
            <a:fillRect/>
          </a:stretch>
        </p:blipFill>
        <p:spPr>
          <a:xfrm>
            <a:off x="5314950" y="2797575"/>
            <a:ext cx="3323784" cy="1740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178125" y="260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 continuous improvement model </a:t>
            </a:r>
            <a:endParaRPr/>
          </a:p>
        </p:txBody>
      </p:sp>
      <p:sp>
        <p:nvSpPr>
          <p:cNvPr id="198" name="Google Shape;198;p24"/>
          <p:cNvSpPr/>
          <p:nvPr/>
        </p:nvSpPr>
        <p:spPr>
          <a:xfrm>
            <a:off x="370749" y="2518050"/>
            <a:ext cx="2445900" cy="869400"/>
          </a:xfrm>
          <a:prstGeom prst="roundRect">
            <a:avLst>
              <a:gd fmla="val 16667" name="adj"/>
            </a:avLst>
          </a:prstGeom>
          <a:solidFill>
            <a:srgbClr val="8EA4A6"/>
          </a:solidFill>
          <a:ln cap="flat" cmpd="sng" w="76200">
            <a:solidFill>
              <a:srgbClr val="3A5258"/>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500">
                <a:solidFill>
                  <a:srgbClr val="262F3C"/>
                </a:solidFill>
              </a:rPr>
              <a:t>Monthly r</a:t>
            </a:r>
            <a:r>
              <a:rPr b="0" i="0" lang="en" sz="1500" u="none" cap="none" strike="noStrike">
                <a:solidFill>
                  <a:srgbClr val="262F3C"/>
                </a:solidFill>
                <a:latin typeface="Arial"/>
                <a:ea typeface="Arial"/>
                <a:cs typeface="Arial"/>
                <a:sym typeface="Arial"/>
              </a:rPr>
              <a:t>eview of  self-reported task success </a:t>
            </a:r>
            <a:r>
              <a:rPr lang="en" sz="1500">
                <a:solidFill>
                  <a:srgbClr val="262F3C"/>
                </a:solidFill>
              </a:rPr>
              <a:t>data</a:t>
            </a:r>
            <a:endParaRPr sz="1500">
              <a:solidFill>
                <a:srgbClr val="262F3C"/>
              </a:solidFill>
            </a:endParaRPr>
          </a:p>
        </p:txBody>
      </p:sp>
      <p:sp>
        <p:nvSpPr>
          <p:cNvPr id="199" name="Google Shape;199;p24"/>
          <p:cNvSpPr/>
          <p:nvPr/>
        </p:nvSpPr>
        <p:spPr>
          <a:xfrm>
            <a:off x="3749925" y="1292550"/>
            <a:ext cx="1377000" cy="805800"/>
          </a:xfrm>
          <a:prstGeom prst="rect">
            <a:avLst/>
          </a:prstGeom>
          <a:solidFill>
            <a:srgbClr val="6AA84F"/>
          </a:solidFill>
          <a:ln cap="flat" cmpd="sng" w="9525">
            <a:solidFill>
              <a:srgbClr val="6AA84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2000" u="none" cap="none" strike="noStrike">
                <a:solidFill>
                  <a:srgbClr val="262F3C"/>
                </a:solidFill>
              </a:rPr>
              <a:t>80%+</a:t>
            </a:r>
            <a:endParaRPr b="1" sz="2000"/>
          </a:p>
        </p:txBody>
      </p:sp>
      <p:sp>
        <p:nvSpPr>
          <p:cNvPr id="200" name="Google Shape;200;p24"/>
          <p:cNvSpPr/>
          <p:nvPr/>
        </p:nvSpPr>
        <p:spPr>
          <a:xfrm>
            <a:off x="3762171" y="2549850"/>
            <a:ext cx="1377000" cy="805800"/>
          </a:xfrm>
          <a:prstGeom prst="rect">
            <a:avLst/>
          </a:prstGeom>
          <a:solidFill>
            <a:srgbClr val="F1C232"/>
          </a:solidFill>
          <a:ln cap="flat" cmpd="sng" w="9525">
            <a:solidFill>
              <a:srgbClr val="F1C23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2000">
                <a:solidFill>
                  <a:srgbClr val="262F3C"/>
                </a:solidFill>
              </a:rPr>
              <a:t>65</a:t>
            </a:r>
            <a:r>
              <a:rPr b="1" i="0" lang="en" sz="2000" u="none" cap="none" strike="noStrike">
                <a:solidFill>
                  <a:srgbClr val="262F3C"/>
                </a:solidFill>
              </a:rPr>
              <a:t>%</a:t>
            </a:r>
            <a:r>
              <a:rPr b="1" lang="en" sz="2000">
                <a:solidFill>
                  <a:srgbClr val="262F3C"/>
                </a:solidFill>
              </a:rPr>
              <a:t>-79%</a:t>
            </a:r>
            <a:endParaRPr b="1" sz="2000"/>
          </a:p>
        </p:txBody>
      </p:sp>
      <p:sp>
        <p:nvSpPr>
          <p:cNvPr id="201" name="Google Shape;201;p24"/>
          <p:cNvSpPr/>
          <p:nvPr/>
        </p:nvSpPr>
        <p:spPr>
          <a:xfrm>
            <a:off x="3786664" y="3807150"/>
            <a:ext cx="1377000" cy="805800"/>
          </a:xfrm>
          <a:prstGeom prst="rect">
            <a:avLst/>
          </a:prstGeom>
          <a:solidFill>
            <a:srgbClr val="E06666"/>
          </a:solidFill>
          <a:ln cap="flat" cmpd="sng" w="9525">
            <a:solidFill>
              <a:srgbClr val="E06666"/>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2000">
                <a:solidFill>
                  <a:srgbClr val="262F3C"/>
                </a:solidFill>
              </a:rPr>
              <a:t>&lt;65%</a:t>
            </a:r>
            <a:endParaRPr b="1" sz="2000"/>
          </a:p>
        </p:txBody>
      </p:sp>
      <p:cxnSp>
        <p:nvCxnSpPr>
          <p:cNvPr id="202" name="Google Shape;202;p24"/>
          <p:cNvCxnSpPr>
            <a:stCxn id="198" idx="3"/>
            <a:endCxn id="200" idx="1"/>
          </p:cNvCxnSpPr>
          <p:nvPr/>
        </p:nvCxnSpPr>
        <p:spPr>
          <a:xfrm>
            <a:off x="2816649" y="2952750"/>
            <a:ext cx="945600" cy="0"/>
          </a:xfrm>
          <a:prstGeom prst="straightConnector1">
            <a:avLst/>
          </a:prstGeom>
          <a:noFill/>
          <a:ln cap="flat" cmpd="sng" w="9525">
            <a:solidFill>
              <a:schemeClr val="dk2"/>
            </a:solidFill>
            <a:prstDash val="solid"/>
            <a:round/>
            <a:headEnd len="med" w="med" type="none"/>
            <a:tailEnd len="med" w="med" type="triangle"/>
          </a:ln>
        </p:spPr>
      </p:cxnSp>
      <p:cxnSp>
        <p:nvCxnSpPr>
          <p:cNvPr id="203" name="Google Shape;203;p24"/>
          <p:cNvCxnSpPr>
            <a:endCxn id="199" idx="1"/>
          </p:cNvCxnSpPr>
          <p:nvPr/>
        </p:nvCxnSpPr>
        <p:spPr>
          <a:xfrm rot="-5400000">
            <a:off x="2885925" y="2097750"/>
            <a:ext cx="1266300" cy="461700"/>
          </a:xfrm>
          <a:prstGeom prst="bentConnector2">
            <a:avLst/>
          </a:prstGeom>
          <a:noFill/>
          <a:ln cap="flat" cmpd="sng" w="9525">
            <a:solidFill>
              <a:schemeClr val="dk2"/>
            </a:solidFill>
            <a:prstDash val="solid"/>
            <a:round/>
            <a:headEnd len="med" w="med" type="none"/>
            <a:tailEnd len="med" w="med" type="triangle"/>
          </a:ln>
        </p:spPr>
      </p:cxnSp>
      <p:cxnSp>
        <p:nvCxnSpPr>
          <p:cNvPr id="204" name="Google Shape;204;p24"/>
          <p:cNvCxnSpPr>
            <a:endCxn id="201" idx="1"/>
          </p:cNvCxnSpPr>
          <p:nvPr/>
        </p:nvCxnSpPr>
        <p:spPr>
          <a:xfrm flipH="1" rot="-5400000">
            <a:off x="2913214" y="3336600"/>
            <a:ext cx="1248300" cy="498600"/>
          </a:xfrm>
          <a:prstGeom prst="bentConnector2">
            <a:avLst/>
          </a:prstGeom>
          <a:noFill/>
          <a:ln cap="flat" cmpd="sng" w="9525">
            <a:solidFill>
              <a:schemeClr val="dk2"/>
            </a:solidFill>
            <a:prstDash val="solid"/>
            <a:round/>
            <a:headEnd len="med" w="med" type="none"/>
            <a:tailEnd len="med" w="med" type="triangle"/>
          </a:ln>
        </p:spPr>
      </p:cxnSp>
      <p:sp>
        <p:nvSpPr>
          <p:cNvPr id="205" name="Google Shape;205;p24"/>
          <p:cNvSpPr/>
          <p:nvPr/>
        </p:nvSpPr>
        <p:spPr>
          <a:xfrm>
            <a:off x="5776874" y="1260750"/>
            <a:ext cx="2445900" cy="869400"/>
          </a:xfrm>
          <a:prstGeom prst="roundRect">
            <a:avLst>
              <a:gd fmla="val 16667" name="adj"/>
            </a:avLst>
          </a:prstGeom>
          <a:solidFill>
            <a:srgbClr val="6AA84F"/>
          </a:solidFill>
          <a:ln cap="flat" cmpd="sng" w="76200">
            <a:solidFill>
              <a:srgbClr val="38761D"/>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1500">
                <a:solidFill>
                  <a:srgbClr val="262F3C"/>
                </a:solidFill>
              </a:rPr>
              <a:t>Improve based on incoming data</a:t>
            </a:r>
            <a:endParaRPr b="1" sz="1500">
              <a:solidFill>
                <a:srgbClr val="262F3C"/>
              </a:solidFill>
            </a:endParaRPr>
          </a:p>
        </p:txBody>
      </p:sp>
      <p:sp>
        <p:nvSpPr>
          <p:cNvPr id="206" name="Google Shape;206;p24"/>
          <p:cNvSpPr/>
          <p:nvPr/>
        </p:nvSpPr>
        <p:spPr>
          <a:xfrm>
            <a:off x="5776874" y="2519251"/>
            <a:ext cx="2445900" cy="869400"/>
          </a:xfrm>
          <a:prstGeom prst="roundRect">
            <a:avLst>
              <a:gd fmla="val 16667" name="adj"/>
            </a:avLst>
          </a:prstGeom>
          <a:solidFill>
            <a:srgbClr val="F1C232"/>
          </a:solidFill>
          <a:ln cap="flat" cmpd="sng" w="76200">
            <a:solidFill>
              <a:srgbClr val="BF9000"/>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1500">
                <a:solidFill>
                  <a:srgbClr val="262F3C"/>
                </a:solidFill>
              </a:rPr>
              <a:t>Improve based on incoming data + unmoderated tests</a:t>
            </a:r>
            <a:endParaRPr b="1" sz="1500">
              <a:solidFill>
                <a:srgbClr val="262F3C"/>
              </a:solidFill>
            </a:endParaRPr>
          </a:p>
        </p:txBody>
      </p:sp>
      <p:cxnSp>
        <p:nvCxnSpPr>
          <p:cNvPr id="207" name="Google Shape;207;p24"/>
          <p:cNvCxnSpPr>
            <a:stCxn id="199" idx="3"/>
            <a:endCxn id="205" idx="1"/>
          </p:cNvCxnSpPr>
          <p:nvPr/>
        </p:nvCxnSpPr>
        <p:spPr>
          <a:xfrm>
            <a:off x="5126925" y="1695450"/>
            <a:ext cx="649800" cy="0"/>
          </a:xfrm>
          <a:prstGeom prst="straightConnector1">
            <a:avLst/>
          </a:prstGeom>
          <a:noFill/>
          <a:ln cap="flat" cmpd="sng" w="9525">
            <a:solidFill>
              <a:schemeClr val="dk2"/>
            </a:solidFill>
            <a:prstDash val="solid"/>
            <a:round/>
            <a:headEnd len="med" w="med" type="none"/>
            <a:tailEnd len="med" w="med" type="triangle"/>
          </a:ln>
        </p:spPr>
      </p:cxnSp>
      <p:cxnSp>
        <p:nvCxnSpPr>
          <p:cNvPr id="208" name="Google Shape;208;p24"/>
          <p:cNvCxnSpPr>
            <a:stCxn id="200" idx="3"/>
            <a:endCxn id="206" idx="1"/>
          </p:cNvCxnSpPr>
          <p:nvPr/>
        </p:nvCxnSpPr>
        <p:spPr>
          <a:xfrm>
            <a:off x="5139171" y="2952750"/>
            <a:ext cx="637800" cy="1200"/>
          </a:xfrm>
          <a:prstGeom prst="straightConnector1">
            <a:avLst/>
          </a:prstGeom>
          <a:noFill/>
          <a:ln cap="flat" cmpd="sng" w="9525">
            <a:solidFill>
              <a:schemeClr val="dk2"/>
            </a:solidFill>
            <a:prstDash val="solid"/>
            <a:round/>
            <a:headEnd len="med" w="med" type="none"/>
            <a:tailEnd len="med" w="med" type="triangle"/>
          </a:ln>
        </p:spPr>
      </p:cxnSp>
      <p:sp>
        <p:nvSpPr>
          <p:cNvPr id="209" name="Google Shape;209;p24"/>
          <p:cNvSpPr/>
          <p:nvPr/>
        </p:nvSpPr>
        <p:spPr>
          <a:xfrm>
            <a:off x="5776874" y="3777752"/>
            <a:ext cx="2445900" cy="869400"/>
          </a:xfrm>
          <a:prstGeom prst="roundRect">
            <a:avLst>
              <a:gd fmla="val 16667" name="adj"/>
            </a:avLst>
          </a:prstGeom>
          <a:solidFill>
            <a:srgbClr val="E06666"/>
          </a:solidFill>
          <a:ln cap="flat" cmpd="sng" w="76200">
            <a:solidFill>
              <a:srgbClr val="CC0000"/>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1500">
                <a:solidFill>
                  <a:srgbClr val="262F3C"/>
                </a:solidFill>
              </a:rPr>
              <a:t>In-depth optimization</a:t>
            </a:r>
            <a:endParaRPr b="1" sz="1500">
              <a:solidFill>
                <a:srgbClr val="262F3C"/>
              </a:solidFill>
            </a:endParaRPr>
          </a:p>
        </p:txBody>
      </p:sp>
      <p:cxnSp>
        <p:nvCxnSpPr>
          <p:cNvPr id="210" name="Google Shape;210;p24"/>
          <p:cNvCxnSpPr>
            <a:stCxn id="201" idx="3"/>
            <a:endCxn id="209" idx="1"/>
          </p:cNvCxnSpPr>
          <p:nvPr/>
        </p:nvCxnSpPr>
        <p:spPr>
          <a:xfrm>
            <a:off x="5163664" y="4210050"/>
            <a:ext cx="613200" cy="2400"/>
          </a:xfrm>
          <a:prstGeom prst="straightConnector1">
            <a:avLst/>
          </a:prstGeom>
          <a:noFill/>
          <a:ln cap="flat" cmpd="sng" w="9525">
            <a:solidFill>
              <a:schemeClr val="dk2"/>
            </a:solidFill>
            <a:prstDash val="solid"/>
            <a:round/>
            <a:headEnd len="med" w="med" type="none"/>
            <a:tailEnd len="med" w="med" type="triangle"/>
          </a:ln>
        </p:spPr>
      </p:cxnSp>
      <p:sp>
        <p:nvSpPr>
          <p:cNvPr id="211" name="Google Shape;211;p24"/>
          <p:cNvSpPr txBox="1"/>
          <p:nvPr/>
        </p:nvSpPr>
        <p:spPr>
          <a:xfrm>
            <a:off x="370750" y="4602075"/>
            <a:ext cx="471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Alpha: still experimental</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nvSpPr>
        <p:spPr>
          <a:xfrm>
            <a:off x="165608" y="157442"/>
            <a:ext cx="8511300" cy="412500"/>
          </a:xfrm>
          <a:prstGeom prst="rect">
            <a:avLst/>
          </a:prstGeom>
          <a:noFill/>
          <a:ln>
            <a:noFill/>
          </a:ln>
        </p:spPr>
        <p:txBody>
          <a:bodyPr anchorCtr="0" anchor="t" bIns="19050" lIns="19050" spcFirstLastPara="1" rIns="19050" wrap="square" tIns="19050">
            <a:noAutofit/>
          </a:bodyPr>
          <a:lstStyle/>
          <a:p>
            <a:pPr indent="0" lvl="0" marL="0" rtl="0" algn="l">
              <a:lnSpc>
                <a:spcPct val="115000"/>
              </a:lnSpc>
              <a:spcBef>
                <a:spcPts val="0"/>
              </a:spcBef>
              <a:spcAft>
                <a:spcPts val="0"/>
              </a:spcAft>
              <a:buNone/>
            </a:pPr>
            <a:r>
              <a:rPr b="1" lang="en" sz="2400">
                <a:solidFill>
                  <a:srgbClr val="354255"/>
                </a:solidFill>
              </a:rPr>
              <a:t>How did COVID-19 tasks perform in January?</a:t>
            </a:r>
            <a:endParaRPr b="1" sz="2400">
              <a:solidFill>
                <a:srgbClr val="354255"/>
              </a:solidFill>
            </a:endParaRPr>
          </a:p>
          <a:p>
            <a:pPr indent="0" lvl="0" marL="0" rtl="0" algn="l">
              <a:lnSpc>
                <a:spcPct val="115000"/>
              </a:lnSpc>
              <a:spcBef>
                <a:spcPts val="1600"/>
              </a:spcBef>
              <a:spcAft>
                <a:spcPts val="1600"/>
              </a:spcAft>
              <a:buNone/>
            </a:pPr>
            <a:r>
              <a:t/>
            </a:r>
            <a:endParaRPr b="1" sz="2400">
              <a:solidFill>
                <a:srgbClr val="354255"/>
              </a:solidFill>
            </a:endParaRPr>
          </a:p>
        </p:txBody>
      </p:sp>
      <p:graphicFrame>
        <p:nvGraphicFramePr>
          <p:cNvPr id="217" name="Google Shape;217;p25"/>
          <p:cNvGraphicFramePr/>
          <p:nvPr/>
        </p:nvGraphicFramePr>
        <p:xfrm>
          <a:off x="253077" y="690219"/>
          <a:ext cx="3000000" cy="3000000"/>
        </p:xfrm>
        <a:graphic>
          <a:graphicData uri="http://schemas.openxmlformats.org/drawingml/2006/table">
            <a:tbl>
              <a:tblPr bandRow="1" firstRow="1">
                <a:noFill/>
                <a:tableStyleId>{45C2EF07-1C05-4654-88C4-5F78FEFC8124}</a:tableStyleId>
              </a:tblPr>
              <a:tblGrid>
                <a:gridCol w="381850"/>
                <a:gridCol w="1054575"/>
                <a:gridCol w="908550"/>
                <a:gridCol w="1191400"/>
                <a:gridCol w="5086725"/>
              </a:tblGrid>
              <a:tr h="247650">
                <a:tc>
                  <a:txBody>
                    <a:bodyPr/>
                    <a:lstStyle/>
                    <a:p>
                      <a:pPr indent="0" lvl="0" marL="0" marR="0" rtl="0" algn="ctr">
                        <a:lnSpc>
                          <a:spcPct val="100000"/>
                        </a:lnSpc>
                        <a:spcBef>
                          <a:spcPts val="0"/>
                        </a:spcBef>
                        <a:spcAft>
                          <a:spcPts val="0"/>
                        </a:spcAft>
                        <a:buNone/>
                      </a:pPr>
                      <a:r>
                        <a:t/>
                      </a:r>
                      <a:endParaRPr sz="1400" u="none" cap="none" strike="noStrike">
                        <a:solidFill>
                          <a:srgbClr val="3A5258"/>
                        </a:solidFill>
                        <a:latin typeface="Arial"/>
                        <a:ea typeface="Arial"/>
                        <a:cs typeface="Arial"/>
                        <a:sym typeface="Arial"/>
                      </a:endParaRPr>
                    </a:p>
                  </a:txBody>
                  <a:tcPr marT="17150" marB="17150" marR="34300" marL="3430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000">
                          <a:solidFill>
                            <a:srgbClr val="262F3C"/>
                          </a:solidFill>
                        </a:rPr>
                        <a:t>December</a:t>
                      </a:r>
                      <a:endParaRPr b="1" sz="1000">
                        <a:solidFill>
                          <a:srgbClr val="262F3C"/>
                        </a:solidFill>
                      </a:endParaRPr>
                    </a:p>
                  </a:txBody>
                  <a:tcPr marT="17150" marB="17150" marR="34300" marL="3430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000">
                          <a:solidFill>
                            <a:srgbClr val="262F3C"/>
                          </a:solidFill>
                        </a:rPr>
                        <a:t>January</a:t>
                      </a:r>
                      <a:endParaRPr b="1" sz="1000">
                        <a:solidFill>
                          <a:srgbClr val="262F3C"/>
                        </a:solidFill>
                      </a:endParaRPr>
                    </a:p>
                  </a:txBody>
                  <a:tcPr marT="17150" marB="17150" marR="34300" marL="3430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000">
                          <a:solidFill>
                            <a:srgbClr val="262F3C"/>
                          </a:solidFill>
                        </a:rPr>
                        <a:t>Change from December</a:t>
                      </a:r>
                      <a:endParaRPr b="1" sz="1000" u="none" cap="none" strike="noStrike">
                        <a:solidFill>
                          <a:srgbClr val="3A5258"/>
                        </a:solidFill>
                      </a:endParaRPr>
                    </a:p>
                  </a:txBody>
                  <a:tcPr marT="17150" marB="17150" marR="34300" marL="6750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 sz="1000">
                          <a:solidFill>
                            <a:srgbClr val="262F3C"/>
                          </a:solidFill>
                        </a:rPr>
                        <a:t>Task group</a:t>
                      </a:r>
                      <a:endParaRPr b="1" sz="1000" u="none" cap="none" strike="noStrike">
                        <a:solidFill>
                          <a:srgbClr val="3A5258"/>
                        </a:solidFill>
                      </a:endParaRPr>
                    </a:p>
                  </a:txBody>
                  <a:tcPr marT="17150" marB="17150" marR="34300" marL="6750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47650">
                <a:tc>
                  <a:txBody>
                    <a:bodyPr/>
                    <a:lstStyle/>
                    <a:p>
                      <a:pPr indent="0" lvl="0" marL="0" marR="0" rtl="0" algn="ctr">
                        <a:lnSpc>
                          <a:spcPct val="100000"/>
                        </a:lnSpc>
                        <a:spcBef>
                          <a:spcPts val="0"/>
                        </a:spcBef>
                        <a:spcAft>
                          <a:spcPts val="0"/>
                        </a:spcAft>
                        <a:buNone/>
                      </a:pPr>
                      <a:r>
                        <a:rPr lang="en" sz="1100">
                          <a:solidFill>
                            <a:srgbClr val="3A5258"/>
                          </a:solidFill>
                        </a:rPr>
                        <a:t>1</a:t>
                      </a:r>
                      <a:endParaRPr sz="1100" u="none" cap="none" strike="noStrike">
                        <a:solidFill>
                          <a:srgbClr val="3A5258"/>
                        </a:solidFill>
                        <a:latin typeface="Arial"/>
                        <a:ea typeface="Arial"/>
                        <a:cs typeface="Arial"/>
                        <a:sym typeface="Arial"/>
                      </a:endParaRPr>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t>79.45%</a:t>
                      </a:r>
                      <a:endParaRPr sz="1200"/>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200"/>
                        <a:t>73.4%</a:t>
                      </a:r>
                      <a:endParaRPr sz="1200"/>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200"/>
                        <a:t>- 6.05</a:t>
                      </a:r>
                      <a:endParaRPr sz="1200"/>
                    </a:p>
                  </a:txBody>
                  <a:tcPr marT="17150" marB="17150" marR="34300" marL="675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3A5258"/>
                          </a:solidFill>
                        </a:rPr>
                        <a:t>Cases, statistics, news, outbreak status</a:t>
                      </a:r>
                      <a:endParaRPr sz="500" u="none" cap="none" strike="noStrike">
                        <a:solidFill>
                          <a:srgbClr val="3A5258"/>
                        </a:solidFill>
                        <a:latin typeface="Arial"/>
                        <a:ea typeface="Arial"/>
                        <a:cs typeface="Arial"/>
                        <a:sym typeface="Arial"/>
                      </a:endParaRPr>
                    </a:p>
                  </a:txBody>
                  <a:tcPr marT="17150" marB="17150" marR="34300" marL="6750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47650">
                <a:tc>
                  <a:txBody>
                    <a:bodyPr/>
                    <a:lstStyle/>
                    <a:p>
                      <a:pPr indent="0" lvl="0" marL="0" marR="0" rtl="0" algn="ctr">
                        <a:lnSpc>
                          <a:spcPct val="100000"/>
                        </a:lnSpc>
                        <a:spcBef>
                          <a:spcPts val="0"/>
                        </a:spcBef>
                        <a:spcAft>
                          <a:spcPts val="0"/>
                        </a:spcAft>
                        <a:buNone/>
                      </a:pPr>
                      <a:r>
                        <a:rPr lang="en" sz="1100">
                          <a:solidFill>
                            <a:srgbClr val="3A5258"/>
                          </a:solidFill>
                        </a:rPr>
                        <a:t>2</a:t>
                      </a:r>
                      <a:endParaRPr sz="1100">
                        <a:solidFill>
                          <a:srgbClr val="3A5258"/>
                        </a:solidFill>
                      </a:endParaRPr>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t>75.89%</a:t>
                      </a:r>
                      <a:endParaRPr sz="1200"/>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200"/>
                        <a:t>75.0%*</a:t>
                      </a:r>
                      <a:endParaRPr sz="1200"/>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200"/>
                        <a:t>-0.89</a:t>
                      </a:r>
                      <a:endParaRPr sz="1200"/>
                    </a:p>
                  </a:txBody>
                  <a:tcPr marT="17150" marB="17150" marR="34300" marL="675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200"/>
                        <a:buFont typeface="Arial"/>
                        <a:buNone/>
                      </a:pPr>
                      <a:r>
                        <a:rPr lang="en" sz="1200">
                          <a:solidFill>
                            <a:srgbClr val="3A5258"/>
                          </a:solidFill>
                        </a:rPr>
                        <a:t>Government of Canada COVID-19 guidelines and strategy </a:t>
                      </a:r>
                      <a:endParaRPr sz="1200">
                        <a:solidFill>
                          <a:srgbClr val="3A5258"/>
                        </a:solidFill>
                      </a:endParaRPr>
                    </a:p>
                  </a:txBody>
                  <a:tcPr marT="17150" marB="17150" marR="34300" marL="6750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47650">
                <a:tc>
                  <a:txBody>
                    <a:bodyPr/>
                    <a:lstStyle/>
                    <a:p>
                      <a:pPr indent="0" lvl="0" marL="0" marR="0" rtl="0" algn="ctr">
                        <a:lnSpc>
                          <a:spcPct val="100000"/>
                        </a:lnSpc>
                        <a:spcBef>
                          <a:spcPts val="0"/>
                        </a:spcBef>
                        <a:spcAft>
                          <a:spcPts val="0"/>
                        </a:spcAft>
                        <a:buNone/>
                      </a:pPr>
                      <a:r>
                        <a:rPr lang="en" sz="1100">
                          <a:solidFill>
                            <a:srgbClr val="3A5258"/>
                          </a:solidFill>
                        </a:rPr>
                        <a:t>3</a:t>
                      </a:r>
                      <a:endParaRPr sz="200"/>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t>74.45%*</a:t>
                      </a:r>
                      <a:endParaRPr sz="1200"/>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200"/>
                        <a:t>59.9%*</a:t>
                      </a:r>
                      <a:endParaRPr sz="1200"/>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n" sz="1200"/>
                        <a:t>-14.5</a:t>
                      </a:r>
                      <a:endParaRPr sz="1200"/>
                    </a:p>
                  </a:txBody>
                  <a:tcPr marT="17150" marB="17150" marR="34300" marL="675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3A5258"/>
                          </a:solidFill>
                        </a:rPr>
                        <a:t>Vaccines and prevention (COVID Alert, masks, transmission)</a:t>
                      </a:r>
                      <a:br>
                        <a:rPr lang="en" sz="1200">
                          <a:solidFill>
                            <a:srgbClr val="3A5258"/>
                          </a:solidFill>
                        </a:rPr>
                      </a:br>
                      <a:r>
                        <a:rPr lang="en" sz="1000">
                          <a:solidFill>
                            <a:srgbClr val="3A5258"/>
                          </a:solidFill>
                        </a:rPr>
                        <a:t>(*Moved vaccines into this task group)</a:t>
                      </a:r>
                      <a:endParaRPr sz="1200">
                        <a:solidFill>
                          <a:srgbClr val="3A5258"/>
                        </a:solidFill>
                      </a:endParaRPr>
                    </a:p>
                  </a:txBody>
                  <a:tcPr marT="19050" marB="19050" marR="91425" marL="914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14325">
                <a:tc>
                  <a:txBody>
                    <a:bodyPr/>
                    <a:lstStyle/>
                    <a:p>
                      <a:pPr indent="0" lvl="0" marL="0" marR="0" rtl="0" algn="ctr">
                        <a:lnSpc>
                          <a:spcPct val="100000"/>
                        </a:lnSpc>
                        <a:spcBef>
                          <a:spcPts val="0"/>
                        </a:spcBef>
                        <a:spcAft>
                          <a:spcPts val="0"/>
                        </a:spcAft>
                        <a:buNone/>
                      </a:pPr>
                      <a:r>
                        <a:rPr lang="en" sz="1100">
                          <a:solidFill>
                            <a:srgbClr val="3A5258"/>
                          </a:solidFill>
                        </a:rPr>
                        <a:t>4</a:t>
                      </a:r>
                      <a:endParaRPr sz="1100">
                        <a:solidFill>
                          <a:srgbClr val="3A5258"/>
                        </a:solidFill>
                      </a:endParaRPr>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t>72.76%</a:t>
                      </a:r>
                      <a:endParaRPr sz="1200"/>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200"/>
                        <a:t>72.5%</a:t>
                      </a:r>
                      <a:endParaRPr sz="1200"/>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200"/>
                        <a:t>-0.26</a:t>
                      </a:r>
                      <a:endParaRPr sz="1200"/>
                    </a:p>
                  </a:txBody>
                  <a:tcPr marT="17150" marB="17150" marR="34300" marL="675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200">
                          <a:solidFill>
                            <a:srgbClr val="3A5258"/>
                          </a:solidFill>
                        </a:rPr>
                        <a:t>Immigration (study, work, visiting, applications, status)</a:t>
                      </a:r>
                      <a:endParaRPr sz="1200">
                        <a:solidFill>
                          <a:srgbClr val="3A5258"/>
                        </a:solidFill>
                      </a:endParaRPr>
                    </a:p>
                  </a:txBody>
                  <a:tcPr marT="19050" marB="19050" marR="91425" marL="914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47650">
                <a:tc>
                  <a:txBody>
                    <a:bodyPr/>
                    <a:lstStyle/>
                    <a:p>
                      <a:pPr indent="0" lvl="0" marL="0" marR="0" rtl="0" algn="ctr">
                        <a:lnSpc>
                          <a:spcPct val="100000"/>
                        </a:lnSpc>
                        <a:spcBef>
                          <a:spcPts val="0"/>
                        </a:spcBef>
                        <a:spcAft>
                          <a:spcPts val="0"/>
                        </a:spcAft>
                        <a:buNone/>
                      </a:pPr>
                      <a:r>
                        <a:rPr lang="en" sz="1100">
                          <a:solidFill>
                            <a:srgbClr val="3A5258"/>
                          </a:solidFill>
                        </a:rPr>
                        <a:t>5</a:t>
                      </a:r>
                      <a:endParaRPr sz="200"/>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t>67.48%</a:t>
                      </a:r>
                      <a:endParaRPr sz="1200"/>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200"/>
                        <a:t>59.8%*</a:t>
                      </a:r>
                      <a:endParaRPr sz="1200"/>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n" sz="1200"/>
                        <a:t>-7.68</a:t>
                      </a:r>
                      <a:endParaRPr sz="1200"/>
                    </a:p>
                  </a:txBody>
                  <a:tcPr marT="17150" marB="17150" marR="34300" marL="675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3A5258"/>
                          </a:solidFill>
                        </a:rPr>
                        <a:t>Symptoms, testing, recovery </a:t>
                      </a:r>
                      <a:br>
                        <a:rPr lang="en" sz="1200">
                          <a:solidFill>
                            <a:srgbClr val="3A5258"/>
                          </a:solidFill>
                        </a:rPr>
                      </a:br>
                      <a:r>
                        <a:rPr lang="en" sz="1000">
                          <a:solidFill>
                            <a:srgbClr val="3A5258"/>
                          </a:solidFill>
                        </a:rPr>
                        <a:t>(*Moved vaccines into prevention task group)</a:t>
                      </a:r>
                      <a:endParaRPr sz="1000">
                        <a:solidFill>
                          <a:srgbClr val="3A5258"/>
                        </a:solidFill>
                      </a:endParaRPr>
                    </a:p>
                  </a:txBody>
                  <a:tcPr marT="19050" marB="19050" marR="91425" marL="914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47650">
                <a:tc>
                  <a:txBody>
                    <a:bodyPr/>
                    <a:lstStyle/>
                    <a:p>
                      <a:pPr indent="0" lvl="0" marL="0" marR="0" rtl="0" algn="ctr">
                        <a:lnSpc>
                          <a:spcPct val="100000"/>
                        </a:lnSpc>
                        <a:spcBef>
                          <a:spcPts val="0"/>
                        </a:spcBef>
                        <a:spcAft>
                          <a:spcPts val="0"/>
                        </a:spcAft>
                        <a:buNone/>
                      </a:pPr>
                      <a:r>
                        <a:rPr lang="en" sz="1100">
                          <a:solidFill>
                            <a:srgbClr val="3A5258"/>
                          </a:solidFill>
                        </a:rPr>
                        <a:t>6</a:t>
                      </a:r>
                      <a:endParaRPr sz="200"/>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t>65.56%</a:t>
                      </a:r>
                      <a:endParaRPr sz="1200"/>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200"/>
                        <a:t>66.7%</a:t>
                      </a:r>
                      <a:endParaRPr sz="1200"/>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sz="1200"/>
                        <a:t>+1.14</a:t>
                      </a:r>
                      <a:endParaRPr sz="1200"/>
                    </a:p>
                  </a:txBody>
                  <a:tcPr marT="17150" marB="17150" marR="34300" marL="675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3A5258"/>
                          </a:solidFill>
                        </a:rPr>
                        <a:t>Travel and quarantine </a:t>
                      </a:r>
                      <a:br>
                        <a:rPr lang="en" sz="1200">
                          <a:solidFill>
                            <a:srgbClr val="3A5258"/>
                          </a:solidFill>
                        </a:rPr>
                      </a:br>
                      <a:r>
                        <a:rPr lang="en" sz="1000">
                          <a:solidFill>
                            <a:srgbClr val="3A5258"/>
                          </a:solidFill>
                        </a:rPr>
                        <a:t>(*Survey invite added to more travel-wizard pages at end of January)</a:t>
                      </a:r>
                      <a:endParaRPr sz="1000">
                        <a:solidFill>
                          <a:srgbClr val="3A5258"/>
                        </a:solidFill>
                      </a:endParaRPr>
                    </a:p>
                  </a:txBody>
                  <a:tcPr marT="19050" marB="19050" marR="91425" marL="914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47650">
                <a:tc>
                  <a:txBody>
                    <a:bodyPr/>
                    <a:lstStyle/>
                    <a:p>
                      <a:pPr indent="0" lvl="0" marL="0" rtl="0" algn="ctr">
                        <a:spcBef>
                          <a:spcPts val="0"/>
                        </a:spcBef>
                        <a:spcAft>
                          <a:spcPts val="0"/>
                        </a:spcAft>
                        <a:buNone/>
                      </a:pPr>
                      <a:r>
                        <a:rPr lang="en" sz="1100">
                          <a:solidFill>
                            <a:srgbClr val="3A5258"/>
                          </a:solidFill>
                        </a:rPr>
                        <a:t>7</a:t>
                      </a:r>
                      <a:endParaRPr sz="200"/>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t>61.04%</a:t>
                      </a:r>
                      <a:endParaRPr sz="1200"/>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n" sz="1200"/>
                        <a:t>57.7%</a:t>
                      </a:r>
                      <a:endParaRPr sz="1200"/>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n" sz="1200"/>
                        <a:t>-3.34</a:t>
                      </a:r>
                      <a:endParaRPr sz="1200"/>
                    </a:p>
                  </a:txBody>
                  <a:tcPr marT="17150" marB="17150" marR="34300" marL="675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 sz="1200">
                          <a:solidFill>
                            <a:srgbClr val="3A5258"/>
                          </a:solidFill>
                        </a:rPr>
                        <a:t>Employment Insurance</a:t>
                      </a:r>
                      <a:endParaRPr sz="1200">
                        <a:solidFill>
                          <a:srgbClr val="3A5258"/>
                        </a:solidFill>
                      </a:endParaRPr>
                    </a:p>
                  </a:txBody>
                  <a:tcPr marT="19050" marB="19050" marR="91425" marL="914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91475">
                <a:tc>
                  <a:txBody>
                    <a:bodyPr/>
                    <a:lstStyle/>
                    <a:p>
                      <a:pPr indent="0" lvl="0" marL="0" marR="0" rtl="0" algn="ctr">
                        <a:lnSpc>
                          <a:spcPct val="100000"/>
                        </a:lnSpc>
                        <a:spcBef>
                          <a:spcPts val="0"/>
                        </a:spcBef>
                        <a:spcAft>
                          <a:spcPts val="0"/>
                        </a:spcAft>
                        <a:buNone/>
                      </a:pPr>
                      <a:r>
                        <a:rPr lang="en" sz="1100">
                          <a:solidFill>
                            <a:srgbClr val="3A5258"/>
                          </a:solidFill>
                        </a:rPr>
                        <a:t>8</a:t>
                      </a:r>
                      <a:endParaRPr sz="200"/>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a:t>59.07%</a:t>
                      </a:r>
                      <a:endParaRPr sz="1200"/>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A9999"/>
                    </a:solidFill>
                  </a:tcPr>
                </a:tc>
                <a:tc>
                  <a:txBody>
                    <a:bodyPr/>
                    <a:lstStyle/>
                    <a:p>
                      <a:pPr indent="0" lvl="0" marL="0" marR="0" rtl="0" algn="ctr">
                        <a:lnSpc>
                          <a:spcPct val="100000"/>
                        </a:lnSpc>
                        <a:spcBef>
                          <a:spcPts val="0"/>
                        </a:spcBef>
                        <a:spcAft>
                          <a:spcPts val="0"/>
                        </a:spcAft>
                        <a:buNone/>
                      </a:pPr>
                      <a:r>
                        <a:rPr lang="en" sz="1200"/>
                        <a:t>60.01%</a:t>
                      </a:r>
                      <a:endParaRPr sz="1200"/>
                    </a:p>
                  </a:txBody>
                  <a:tcPr marT="17150" marB="17150" marR="34300" marL="343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n" sz="1200"/>
                        <a:t>+0.94</a:t>
                      </a:r>
                      <a:endParaRPr sz="1200"/>
                    </a:p>
                  </a:txBody>
                  <a:tcPr marT="17150" marB="17150" marR="34300" marL="6750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rgbClr val="3A5258"/>
                          </a:solidFill>
                        </a:rPr>
                        <a:t>Financial support (Canada Recovery Benefits, business, other)</a:t>
                      </a:r>
                      <a:endParaRPr sz="1200">
                        <a:solidFill>
                          <a:srgbClr val="3A5258"/>
                        </a:solidFill>
                      </a:endParaRPr>
                    </a:p>
                  </a:txBody>
                  <a:tcPr marT="19050" marB="19050"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grpSp>
        <p:nvGrpSpPr>
          <p:cNvPr id="218" name="Google Shape;218;p25"/>
          <p:cNvGrpSpPr/>
          <p:nvPr/>
        </p:nvGrpSpPr>
        <p:grpSpPr>
          <a:xfrm>
            <a:off x="-63275" y="4424385"/>
            <a:ext cx="9144000" cy="719076"/>
            <a:chOff x="0" y="8801098"/>
            <a:chExt cx="24384000" cy="3100802"/>
          </a:xfrm>
        </p:grpSpPr>
        <p:sp>
          <p:nvSpPr>
            <p:cNvPr id="219" name="Google Shape;219;p25"/>
            <p:cNvSpPr/>
            <p:nvPr/>
          </p:nvSpPr>
          <p:spPr>
            <a:xfrm>
              <a:off x="0" y="8801099"/>
              <a:ext cx="24384000" cy="3100800"/>
            </a:xfrm>
            <a:prstGeom prst="rect">
              <a:avLst/>
            </a:prstGeom>
            <a:solidFill>
              <a:srgbClr val="354255"/>
            </a:soli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None/>
              </a:pPr>
              <a:r>
                <a:t/>
              </a:r>
              <a:endParaRPr b="0" i="0" sz="500" u="none" cap="none" strike="noStrike">
                <a:solidFill>
                  <a:schemeClr val="lt1"/>
                </a:solidFill>
                <a:latin typeface="Arial"/>
                <a:ea typeface="Arial"/>
                <a:cs typeface="Arial"/>
                <a:sym typeface="Arial"/>
              </a:endParaRPr>
            </a:p>
          </p:txBody>
        </p:sp>
        <p:sp>
          <p:nvSpPr>
            <p:cNvPr id="220" name="Google Shape;220;p25"/>
            <p:cNvSpPr txBox="1"/>
            <p:nvPr/>
          </p:nvSpPr>
          <p:spPr>
            <a:xfrm>
              <a:off x="4446244" y="8801098"/>
              <a:ext cx="15491400" cy="3100800"/>
            </a:xfrm>
            <a:prstGeom prst="rect">
              <a:avLst/>
            </a:prstGeom>
            <a:solidFill>
              <a:srgbClr val="354255"/>
            </a:solidFill>
            <a:ln>
              <a:noFill/>
            </a:ln>
          </p:spPr>
          <p:txBody>
            <a:bodyPr anchorCtr="0" anchor="t" bIns="34275" lIns="34275" spcFirstLastPara="1" rIns="34275" wrap="square" tIns="34275">
              <a:noAutofit/>
            </a:bodyPr>
            <a:lstStyle/>
            <a:p>
              <a:pPr indent="0" lvl="0" marL="0" marR="0" rtl="0" algn="ctr">
                <a:lnSpc>
                  <a:spcPct val="90000"/>
                </a:lnSpc>
                <a:spcBef>
                  <a:spcPts val="700"/>
                </a:spcBef>
                <a:spcAft>
                  <a:spcPts val="0"/>
                </a:spcAft>
                <a:buClr>
                  <a:schemeClr val="dk1"/>
                </a:buClr>
                <a:buSzPts val="400"/>
                <a:buFont typeface="Arial"/>
                <a:buNone/>
              </a:pPr>
              <a:r>
                <a:t/>
              </a:r>
              <a:endParaRPr b="0" i="0" sz="500" u="none" cap="none" strike="noStrike">
                <a:solidFill>
                  <a:schemeClr val="accent1"/>
                </a:solidFill>
                <a:latin typeface="Arial"/>
                <a:ea typeface="Arial"/>
                <a:cs typeface="Arial"/>
                <a:sym typeface="Arial"/>
              </a:endParaRPr>
            </a:p>
          </p:txBody>
        </p:sp>
      </p:grpSp>
      <p:sp>
        <p:nvSpPr>
          <p:cNvPr id="221" name="Google Shape;221;p25"/>
          <p:cNvSpPr txBox="1"/>
          <p:nvPr/>
        </p:nvSpPr>
        <p:spPr>
          <a:xfrm>
            <a:off x="0" y="4424550"/>
            <a:ext cx="9144000" cy="71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Calibri"/>
                <a:ea typeface="Calibri"/>
                <a:cs typeface="Calibri"/>
                <a:sym typeface="Calibri"/>
              </a:rPr>
              <a:t>Half of the tasks fall into the red task success range this month. </a:t>
            </a:r>
            <a:endParaRPr sz="1600">
              <a:solidFill>
                <a:srgbClr val="FFFFFF"/>
              </a:solidFill>
              <a:latin typeface="Calibri"/>
              <a:ea typeface="Calibri"/>
              <a:cs typeface="Calibri"/>
              <a:sym typeface="Calibri"/>
            </a:endParaRPr>
          </a:p>
          <a:p>
            <a:pPr indent="0" lvl="0" marL="0" rtl="0" algn="ctr">
              <a:spcBef>
                <a:spcPts val="1000"/>
              </a:spcBef>
              <a:spcAft>
                <a:spcPts val="1000"/>
              </a:spcAft>
              <a:buNone/>
            </a:pPr>
            <a:r>
              <a:rPr lang="en" sz="1600">
                <a:solidFill>
                  <a:srgbClr val="FFFFFF"/>
                </a:solidFill>
                <a:latin typeface="Calibri"/>
                <a:ea typeface="Calibri"/>
                <a:cs typeface="Calibri"/>
                <a:sym typeface="Calibri"/>
              </a:rPr>
              <a:t>We need to focus more effort on these areas.</a:t>
            </a:r>
            <a:endParaRPr sz="1600">
              <a:solidFill>
                <a:srgbClr val="FFFFFF"/>
              </a:solidFill>
              <a:latin typeface="Calibri"/>
              <a:ea typeface="Calibri"/>
              <a:cs typeface="Calibri"/>
              <a:sym typeface="Calibri"/>
            </a:endParaRPr>
          </a:p>
        </p:txBody>
      </p:sp>
      <p:sp>
        <p:nvSpPr>
          <p:cNvPr id="222" name="Google Shape;222;p25"/>
          <p:cNvSpPr txBox="1"/>
          <p:nvPr/>
        </p:nvSpPr>
        <p:spPr>
          <a:xfrm>
            <a:off x="3795975" y="3783275"/>
            <a:ext cx="52413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a:t>
            </a:r>
            <a:r>
              <a:rPr lang="en" sz="1000"/>
              <a:t>onfidence</a:t>
            </a:r>
            <a:r>
              <a:rPr lang="en" sz="1000"/>
              <a:t> in this success rate may have a larger margin of error due to &lt;384 </a:t>
            </a:r>
            <a:r>
              <a:rPr lang="en" sz="1000"/>
              <a:t>responses</a:t>
            </a:r>
            <a:r>
              <a:rPr lang="en" sz="1000"/>
              <a:t>.  384 responses are required to have a 95% confidence level with a +/- 5% margin of error.</a:t>
            </a:r>
            <a:endParaRPr sz="1000">
              <a:latin typeface="Helvetica Neue"/>
              <a:ea typeface="Helvetica Neue"/>
              <a:cs typeface="Helvetica Neue"/>
              <a:sym typeface="Helvetica Neue"/>
            </a:endParaRPr>
          </a:p>
        </p:txBody>
      </p:sp>
      <p:graphicFrame>
        <p:nvGraphicFramePr>
          <p:cNvPr id="223" name="Google Shape;223;p25"/>
          <p:cNvGraphicFramePr/>
          <p:nvPr/>
        </p:nvGraphicFramePr>
        <p:xfrm>
          <a:off x="253075" y="3964588"/>
          <a:ext cx="3000000" cy="3000000"/>
        </p:xfrm>
        <a:graphic>
          <a:graphicData uri="http://schemas.openxmlformats.org/drawingml/2006/table">
            <a:tbl>
              <a:tblPr>
                <a:noFill/>
                <a:tableStyleId>{998ABDCC-4977-43CC-8EAD-9E96933800FD}</a:tableStyleId>
              </a:tblPr>
              <a:tblGrid>
                <a:gridCol w="616775"/>
                <a:gridCol w="594250"/>
                <a:gridCol w="703500"/>
                <a:gridCol w="773950"/>
              </a:tblGrid>
              <a:tr h="268800">
                <a:tc>
                  <a:txBody>
                    <a:bodyPr/>
                    <a:lstStyle/>
                    <a:p>
                      <a:pPr indent="0" lvl="0" marL="0" rtl="0" algn="l">
                        <a:spcBef>
                          <a:spcPts val="0"/>
                        </a:spcBef>
                        <a:spcAft>
                          <a:spcPts val="0"/>
                        </a:spcAft>
                        <a:buNone/>
                      </a:pPr>
                      <a:r>
                        <a:rPr b="1" lang="en" sz="900"/>
                        <a:t>Legend</a:t>
                      </a:r>
                      <a:endParaRPr b="1" sz="900"/>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l">
                        <a:spcBef>
                          <a:spcPts val="0"/>
                        </a:spcBef>
                        <a:spcAft>
                          <a:spcPts val="0"/>
                        </a:spcAft>
                        <a:buNone/>
                      </a:pPr>
                      <a:r>
                        <a:rPr b="1" lang="en" sz="900"/>
                        <a:t>80%+</a:t>
                      </a:r>
                      <a:endParaRPr b="1" sz="900"/>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b="1" lang="en" sz="900"/>
                        <a:t>65%-79%</a:t>
                      </a:r>
                      <a:endParaRPr b="1" sz="900"/>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rPr b="1" lang="en" sz="900"/>
                        <a:t>Under 65%</a:t>
                      </a:r>
                      <a:endParaRPr b="1" sz="900"/>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A9999"/>
                    </a:solidFill>
                  </a:tcPr>
                </a:tc>
              </a:tr>
            </a:tbl>
          </a:graphicData>
        </a:graphic>
      </p:graphicFrame>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178125" y="260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Continuous improvement in a r</a:t>
            </a:r>
            <a:r>
              <a:rPr lang="en"/>
              <a:t>apidly changing environment</a:t>
            </a:r>
            <a:endParaRPr/>
          </a:p>
        </p:txBody>
      </p:sp>
      <p:pic>
        <p:nvPicPr>
          <p:cNvPr id="229" name="Google Shape;229;p26"/>
          <p:cNvPicPr preferRelativeResize="0"/>
          <p:nvPr/>
        </p:nvPicPr>
        <p:blipFill rotWithShape="1">
          <a:blip r:embed="rId3">
            <a:alphaModFix/>
          </a:blip>
          <a:srcRect b="0" l="0" r="0" t="0"/>
          <a:stretch/>
        </p:blipFill>
        <p:spPr>
          <a:xfrm>
            <a:off x="2251640" y="1719100"/>
            <a:ext cx="4640719" cy="2314900"/>
          </a:xfrm>
          <a:prstGeom prst="rect">
            <a:avLst/>
          </a:prstGeom>
          <a:noFill/>
          <a:ln>
            <a:noFill/>
          </a:ln>
        </p:spPr>
      </p:pic>
      <p:grpSp>
        <p:nvGrpSpPr>
          <p:cNvPr id="230" name="Google Shape;230;p26"/>
          <p:cNvGrpSpPr/>
          <p:nvPr/>
        </p:nvGrpSpPr>
        <p:grpSpPr>
          <a:xfrm>
            <a:off x="460600" y="3843050"/>
            <a:ext cx="2443500" cy="889050"/>
            <a:chOff x="460600" y="3843050"/>
            <a:chExt cx="2443500" cy="889050"/>
          </a:xfrm>
        </p:grpSpPr>
        <p:sp>
          <p:nvSpPr>
            <p:cNvPr id="231" name="Google Shape;231;p26"/>
            <p:cNvSpPr/>
            <p:nvPr/>
          </p:nvSpPr>
          <p:spPr>
            <a:xfrm>
              <a:off x="460600" y="3981800"/>
              <a:ext cx="1557900" cy="7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New program</a:t>
              </a:r>
              <a:endParaRPr b="1"/>
            </a:p>
          </p:txBody>
        </p:sp>
        <p:cxnSp>
          <p:nvCxnSpPr>
            <p:cNvPr id="232" name="Google Shape;232;p26"/>
            <p:cNvCxnSpPr>
              <a:stCxn id="231" idx="3"/>
            </p:cNvCxnSpPr>
            <p:nvPr/>
          </p:nvCxnSpPr>
          <p:spPr>
            <a:xfrm flipH="1" rot="10800000">
              <a:off x="2018500" y="3843050"/>
              <a:ext cx="885600" cy="513900"/>
            </a:xfrm>
            <a:prstGeom prst="curvedConnector3">
              <a:avLst>
                <a:gd fmla="val 87661" name="adj1"/>
              </a:avLst>
            </a:prstGeom>
            <a:noFill/>
            <a:ln cap="flat" cmpd="sng" w="28575">
              <a:solidFill>
                <a:schemeClr val="dk2"/>
              </a:solidFill>
              <a:prstDash val="solid"/>
              <a:round/>
              <a:headEnd len="med" w="med" type="none"/>
              <a:tailEnd len="med" w="med" type="triangle"/>
            </a:ln>
          </p:spPr>
        </p:cxnSp>
      </p:grpSp>
      <p:grpSp>
        <p:nvGrpSpPr>
          <p:cNvPr id="233" name="Google Shape;233;p26"/>
          <p:cNvGrpSpPr/>
          <p:nvPr/>
        </p:nvGrpSpPr>
        <p:grpSpPr>
          <a:xfrm>
            <a:off x="2489350" y="777050"/>
            <a:ext cx="2274900" cy="1126050"/>
            <a:chOff x="2489350" y="777050"/>
            <a:chExt cx="2274900" cy="1126050"/>
          </a:xfrm>
        </p:grpSpPr>
        <p:sp>
          <p:nvSpPr>
            <p:cNvPr id="234" name="Google Shape;234;p26"/>
            <p:cNvSpPr/>
            <p:nvPr/>
          </p:nvSpPr>
          <p:spPr>
            <a:xfrm>
              <a:off x="2489350" y="777050"/>
              <a:ext cx="1557900" cy="7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New program</a:t>
              </a:r>
              <a:endParaRPr b="1"/>
            </a:p>
          </p:txBody>
        </p:sp>
        <p:cxnSp>
          <p:nvCxnSpPr>
            <p:cNvPr id="235" name="Google Shape;235;p26"/>
            <p:cNvCxnSpPr/>
            <p:nvPr/>
          </p:nvCxnSpPr>
          <p:spPr>
            <a:xfrm flipH="1" rot="-5400000">
              <a:off x="4030300" y="1169150"/>
              <a:ext cx="750900" cy="717000"/>
            </a:xfrm>
            <a:prstGeom prst="curvedConnector3">
              <a:avLst>
                <a:gd fmla="val 6865" name="adj1"/>
              </a:avLst>
            </a:prstGeom>
            <a:noFill/>
            <a:ln cap="flat" cmpd="sng" w="28575">
              <a:solidFill>
                <a:schemeClr val="dk2"/>
              </a:solidFill>
              <a:prstDash val="solid"/>
              <a:round/>
              <a:headEnd len="med" w="med" type="none"/>
              <a:tailEnd len="med" w="med" type="triangle"/>
            </a:ln>
          </p:spPr>
        </p:cxnSp>
      </p:grpSp>
      <p:grpSp>
        <p:nvGrpSpPr>
          <p:cNvPr id="236" name="Google Shape;236;p26"/>
          <p:cNvGrpSpPr/>
          <p:nvPr/>
        </p:nvGrpSpPr>
        <p:grpSpPr>
          <a:xfrm>
            <a:off x="6506400" y="2544025"/>
            <a:ext cx="2321400" cy="750300"/>
            <a:chOff x="6506400" y="2544025"/>
            <a:chExt cx="2321400" cy="750300"/>
          </a:xfrm>
        </p:grpSpPr>
        <p:sp>
          <p:nvSpPr>
            <p:cNvPr id="237" name="Google Shape;237;p26"/>
            <p:cNvSpPr/>
            <p:nvPr/>
          </p:nvSpPr>
          <p:spPr>
            <a:xfrm>
              <a:off x="7269900" y="2544025"/>
              <a:ext cx="1557900" cy="7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New program</a:t>
              </a:r>
              <a:endParaRPr b="1"/>
            </a:p>
          </p:txBody>
        </p:sp>
        <p:cxnSp>
          <p:nvCxnSpPr>
            <p:cNvPr id="238" name="Google Shape;238;p26"/>
            <p:cNvCxnSpPr>
              <a:stCxn id="237" idx="1"/>
            </p:cNvCxnSpPr>
            <p:nvPr/>
          </p:nvCxnSpPr>
          <p:spPr>
            <a:xfrm flipH="1">
              <a:off x="6506400" y="2919175"/>
              <a:ext cx="763500" cy="102900"/>
            </a:xfrm>
            <a:prstGeom prst="curvedConnector3">
              <a:avLst>
                <a:gd fmla="val 50000" name="adj1"/>
              </a:avLst>
            </a:prstGeom>
            <a:noFill/>
            <a:ln cap="flat" cmpd="sng" w="28575">
              <a:solidFill>
                <a:schemeClr val="dk2"/>
              </a:solidFill>
              <a:prstDash val="solid"/>
              <a:round/>
              <a:headEnd len="med" w="med" type="none"/>
              <a:tailEnd len="med" w="med" type="triangle"/>
            </a:ln>
          </p:spPr>
        </p:cxnSp>
      </p:grpSp>
      <p:grpSp>
        <p:nvGrpSpPr>
          <p:cNvPr id="239" name="Google Shape;239;p26"/>
          <p:cNvGrpSpPr/>
          <p:nvPr/>
        </p:nvGrpSpPr>
        <p:grpSpPr>
          <a:xfrm>
            <a:off x="342400" y="1265475"/>
            <a:ext cx="1648650" cy="1045500"/>
            <a:chOff x="342400" y="1265475"/>
            <a:chExt cx="1648650" cy="1045500"/>
          </a:xfrm>
        </p:grpSpPr>
        <p:cxnSp>
          <p:nvCxnSpPr>
            <p:cNvPr id="240" name="Google Shape;240;p26"/>
            <p:cNvCxnSpPr>
              <a:stCxn id="241" idx="2"/>
            </p:cNvCxnSpPr>
            <p:nvPr/>
          </p:nvCxnSpPr>
          <p:spPr>
            <a:xfrm flipH="1" rot="-5400000">
              <a:off x="1353400" y="1673325"/>
              <a:ext cx="295200" cy="980100"/>
            </a:xfrm>
            <a:prstGeom prst="curvedConnector2">
              <a:avLst/>
            </a:prstGeom>
            <a:noFill/>
            <a:ln cap="flat" cmpd="sng" w="28575">
              <a:solidFill>
                <a:schemeClr val="dk2"/>
              </a:solidFill>
              <a:prstDash val="solid"/>
              <a:round/>
              <a:headEnd len="med" w="med" type="none"/>
              <a:tailEnd len="med" w="med" type="triangle"/>
            </a:ln>
          </p:spPr>
        </p:cxnSp>
        <p:sp>
          <p:nvSpPr>
            <p:cNvPr id="241" name="Google Shape;241;p26"/>
            <p:cNvSpPr/>
            <p:nvPr/>
          </p:nvSpPr>
          <p:spPr>
            <a:xfrm>
              <a:off x="342400" y="1265475"/>
              <a:ext cx="1337100" cy="7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New policy</a:t>
              </a:r>
              <a:endParaRPr b="1"/>
            </a:p>
          </p:txBody>
        </p:sp>
      </p:grpSp>
      <p:grpSp>
        <p:nvGrpSpPr>
          <p:cNvPr id="242" name="Google Shape;242;p26"/>
          <p:cNvGrpSpPr/>
          <p:nvPr/>
        </p:nvGrpSpPr>
        <p:grpSpPr>
          <a:xfrm>
            <a:off x="5971300" y="732075"/>
            <a:ext cx="2185200" cy="954150"/>
            <a:chOff x="5971300" y="732075"/>
            <a:chExt cx="2185200" cy="954150"/>
          </a:xfrm>
        </p:grpSpPr>
        <p:cxnSp>
          <p:nvCxnSpPr>
            <p:cNvPr id="243" name="Google Shape;243;p26"/>
            <p:cNvCxnSpPr>
              <a:stCxn id="244" idx="1"/>
            </p:cNvCxnSpPr>
            <p:nvPr/>
          </p:nvCxnSpPr>
          <p:spPr>
            <a:xfrm flipH="1">
              <a:off x="5971300" y="1107225"/>
              <a:ext cx="848100" cy="579000"/>
            </a:xfrm>
            <a:prstGeom prst="curvedConnector3">
              <a:avLst>
                <a:gd fmla="val 87407" name="adj1"/>
              </a:avLst>
            </a:prstGeom>
            <a:noFill/>
            <a:ln cap="flat" cmpd="sng" w="28575">
              <a:solidFill>
                <a:schemeClr val="dk2"/>
              </a:solidFill>
              <a:prstDash val="solid"/>
              <a:round/>
              <a:headEnd len="med" w="med" type="none"/>
              <a:tailEnd len="med" w="med" type="triangle"/>
            </a:ln>
          </p:spPr>
        </p:cxnSp>
        <p:sp>
          <p:nvSpPr>
            <p:cNvPr id="244" name="Google Shape;244;p26"/>
            <p:cNvSpPr/>
            <p:nvPr/>
          </p:nvSpPr>
          <p:spPr>
            <a:xfrm>
              <a:off x="6819400" y="732075"/>
              <a:ext cx="1337100" cy="7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New policy</a:t>
              </a:r>
              <a:endParaRPr b="1"/>
            </a:p>
          </p:txBody>
        </p:sp>
      </p:grpSp>
      <p:grpSp>
        <p:nvGrpSpPr>
          <p:cNvPr id="245" name="Google Shape;245;p26"/>
          <p:cNvGrpSpPr/>
          <p:nvPr/>
        </p:nvGrpSpPr>
        <p:grpSpPr>
          <a:xfrm>
            <a:off x="6494550" y="3724850"/>
            <a:ext cx="1886700" cy="750300"/>
            <a:chOff x="6494550" y="3724850"/>
            <a:chExt cx="1886700" cy="750300"/>
          </a:xfrm>
        </p:grpSpPr>
        <p:cxnSp>
          <p:nvCxnSpPr>
            <p:cNvPr id="246" name="Google Shape;246;p26"/>
            <p:cNvCxnSpPr>
              <a:stCxn id="247" idx="1"/>
            </p:cNvCxnSpPr>
            <p:nvPr/>
          </p:nvCxnSpPr>
          <p:spPr>
            <a:xfrm rot="10800000">
              <a:off x="6494550" y="3745100"/>
              <a:ext cx="549600" cy="354900"/>
            </a:xfrm>
            <a:prstGeom prst="curvedConnector3">
              <a:avLst>
                <a:gd fmla="val 91371" name="adj1"/>
              </a:avLst>
            </a:prstGeom>
            <a:noFill/>
            <a:ln cap="flat" cmpd="sng" w="28575">
              <a:solidFill>
                <a:schemeClr val="dk2"/>
              </a:solidFill>
              <a:prstDash val="solid"/>
              <a:round/>
              <a:headEnd len="med" w="med" type="none"/>
              <a:tailEnd len="med" w="med" type="triangle"/>
            </a:ln>
          </p:spPr>
        </p:cxnSp>
        <p:sp>
          <p:nvSpPr>
            <p:cNvPr id="247" name="Google Shape;247;p26"/>
            <p:cNvSpPr/>
            <p:nvPr/>
          </p:nvSpPr>
          <p:spPr>
            <a:xfrm>
              <a:off x="7044150" y="3724850"/>
              <a:ext cx="1337100" cy="7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New policy</a:t>
              </a:r>
              <a:endParaRPr b="1"/>
            </a:p>
          </p:txBody>
        </p:sp>
      </p:grpSp>
      <p:grpSp>
        <p:nvGrpSpPr>
          <p:cNvPr id="248" name="Google Shape;248;p26"/>
          <p:cNvGrpSpPr/>
          <p:nvPr/>
        </p:nvGrpSpPr>
        <p:grpSpPr>
          <a:xfrm>
            <a:off x="152400" y="2909150"/>
            <a:ext cx="2337000" cy="750300"/>
            <a:chOff x="152400" y="2909150"/>
            <a:chExt cx="2337000" cy="750300"/>
          </a:xfrm>
        </p:grpSpPr>
        <p:cxnSp>
          <p:nvCxnSpPr>
            <p:cNvPr id="249" name="Google Shape;249;p26"/>
            <p:cNvCxnSpPr>
              <a:stCxn id="250" idx="3"/>
            </p:cNvCxnSpPr>
            <p:nvPr/>
          </p:nvCxnSpPr>
          <p:spPr>
            <a:xfrm flipH="1" rot="10800000">
              <a:off x="1390200" y="3164300"/>
              <a:ext cx="1099200" cy="120000"/>
            </a:xfrm>
            <a:prstGeom prst="curvedConnector3">
              <a:avLst>
                <a:gd fmla="val 49084" name="adj1"/>
              </a:avLst>
            </a:prstGeom>
            <a:noFill/>
            <a:ln cap="flat" cmpd="sng" w="28575">
              <a:solidFill>
                <a:schemeClr val="dk2"/>
              </a:solidFill>
              <a:prstDash val="solid"/>
              <a:round/>
              <a:headEnd len="med" w="med" type="none"/>
              <a:tailEnd len="med" w="med" type="triangle"/>
            </a:ln>
          </p:spPr>
        </p:cxnSp>
        <p:sp>
          <p:nvSpPr>
            <p:cNvPr id="250" name="Google Shape;250;p26"/>
            <p:cNvSpPr/>
            <p:nvPr/>
          </p:nvSpPr>
          <p:spPr>
            <a:xfrm>
              <a:off x="152400" y="2909150"/>
              <a:ext cx="1237800" cy="7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New policy</a:t>
              </a:r>
              <a:endParaRPr b="1"/>
            </a:p>
          </p:txBody>
        </p:sp>
      </p:grpSp>
      <p:grpSp>
        <p:nvGrpSpPr>
          <p:cNvPr id="251" name="Google Shape;251;p26"/>
          <p:cNvGrpSpPr/>
          <p:nvPr/>
        </p:nvGrpSpPr>
        <p:grpSpPr>
          <a:xfrm>
            <a:off x="2540650" y="3863450"/>
            <a:ext cx="1337100" cy="1243800"/>
            <a:chOff x="2540650" y="3863450"/>
            <a:chExt cx="1337100" cy="1243800"/>
          </a:xfrm>
        </p:grpSpPr>
        <p:cxnSp>
          <p:nvCxnSpPr>
            <p:cNvPr id="252" name="Google Shape;252;p26"/>
            <p:cNvCxnSpPr>
              <a:stCxn id="253" idx="0"/>
            </p:cNvCxnSpPr>
            <p:nvPr/>
          </p:nvCxnSpPr>
          <p:spPr>
            <a:xfrm rot="-5400000">
              <a:off x="3123700" y="3948950"/>
              <a:ext cx="493500" cy="322500"/>
            </a:xfrm>
            <a:prstGeom prst="curvedConnector3">
              <a:avLst>
                <a:gd fmla="val 75963" name="adj1"/>
              </a:avLst>
            </a:prstGeom>
            <a:noFill/>
            <a:ln cap="flat" cmpd="sng" w="28575">
              <a:solidFill>
                <a:schemeClr val="dk2"/>
              </a:solidFill>
              <a:prstDash val="solid"/>
              <a:round/>
              <a:headEnd len="med" w="med" type="none"/>
              <a:tailEnd len="med" w="med" type="triangle"/>
            </a:ln>
          </p:spPr>
        </p:cxnSp>
        <p:sp>
          <p:nvSpPr>
            <p:cNvPr id="253" name="Google Shape;253;p26"/>
            <p:cNvSpPr/>
            <p:nvPr/>
          </p:nvSpPr>
          <p:spPr>
            <a:xfrm>
              <a:off x="2540650" y="4356950"/>
              <a:ext cx="1337100" cy="7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New policy</a:t>
              </a:r>
              <a:endParaRPr b="1"/>
            </a:p>
          </p:txBody>
        </p:sp>
      </p:grpSp>
      <p:grpSp>
        <p:nvGrpSpPr>
          <p:cNvPr id="254" name="Google Shape;254;p26"/>
          <p:cNvGrpSpPr/>
          <p:nvPr/>
        </p:nvGrpSpPr>
        <p:grpSpPr>
          <a:xfrm>
            <a:off x="4503400" y="4230875"/>
            <a:ext cx="2316000" cy="774450"/>
            <a:chOff x="4503400" y="4230875"/>
            <a:chExt cx="2316000" cy="774450"/>
          </a:xfrm>
        </p:grpSpPr>
        <p:sp>
          <p:nvSpPr>
            <p:cNvPr id="255" name="Google Shape;255;p26"/>
            <p:cNvSpPr/>
            <p:nvPr/>
          </p:nvSpPr>
          <p:spPr>
            <a:xfrm>
              <a:off x="5261500" y="4255025"/>
              <a:ext cx="1557900" cy="75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New program</a:t>
              </a:r>
              <a:endParaRPr b="1"/>
            </a:p>
          </p:txBody>
        </p:sp>
        <p:cxnSp>
          <p:nvCxnSpPr>
            <p:cNvPr id="256" name="Google Shape;256;p26"/>
            <p:cNvCxnSpPr>
              <a:stCxn id="255" idx="1"/>
            </p:cNvCxnSpPr>
            <p:nvPr/>
          </p:nvCxnSpPr>
          <p:spPr>
            <a:xfrm rot="10800000">
              <a:off x="4503400" y="4230875"/>
              <a:ext cx="758100" cy="399300"/>
            </a:xfrm>
            <a:prstGeom prst="curvedConnector3">
              <a:avLst>
                <a:gd fmla="val 87479" name="adj1"/>
              </a:avLst>
            </a:prstGeom>
            <a:noFill/>
            <a:ln cap="flat" cmpd="sng" w="28575">
              <a:solidFill>
                <a:schemeClr val="dk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4"/>
          <p:cNvPicPr preferRelativeResize="0"/>
          <p:nvPr/>
        </p:nvPicPr>
        <p:blipFill>
          <a:blip r:embed="rId3">
            <a:alphaModFix/>
          </a:blip>
          <a:stretch>
            <a:fillRect/>
          </a:stretch>
        </p:blipFill>
        <p:spPr>
          <a:xfrm>
            <a:off x="152400" y="572000"/>
            <a:ext cx="6164424" cy="4109624"/>
          </a:xfrm>
          <a:prstGeom prst="rect">
            <a:avLst/>
          </a:prstGeom>
          <a:noFill/>
          <a:ln>
            <a:noFill/>
          </a:ln>
          <a:effectLst>
            <a:outerShdw blurRad="57150" rotWithShape="0" algn="bl" dir="5400000" dist="19050">
              <a:srgbClr val="000000">
                <a:alpha val="85000"/>
              </a:srgbClr>
            </a:outerShdw>
          </a:effectLst>
        </p:spPr>
      </p:pic>
      <p:pic>
        <p:nvPicPr>
          <p:cNvPr id="81" name="Google Shape;81;p14"/>
          <p:cNvPicPr preferRelativeResize="0"/>
          <p:nvPr/>
        </p:nvPicPr>
        <p:blipFill>
          <a:blip r:embed="rId4">
            <a:alphaModFix/>
          </a:blip>
          <a:stretch>
            <a:fillRect/>
          </a:stretch>
        </p:blipFill>
        <p:spPr>
          <a:xfrm>
            <a:off x="6592177" y="918625"/>
            <a:ext cx="1977099" cy="3516601"/>
          </a:xfrm>
          <a:prstGeom prst="rect">
            <a:avLst/>
          </a:prstGeom>
          <a:noFill/>
          <a:ln>
            <a:noFill/>
          </a:ln>
          <a:effectLst>
            <a:outerShdw blurRad="57150" rotWithShape="0" algn="bl" dir="5400000" dist="19050">
              <a:srgbClr val="000000">
                <a:alpha val="85000"/>
              </a:srgbClr>
            </a:outerShdw>
          </a:effectLst>
        </p:spPr>
      </p:pic>
      <p:pic>
        <p:nvPicPr>
          <p:cNvPr id="82" name="Google Shape;82;p14"/>
          <p:cNvPicPr preferRelativeResize="0"/>
          <p:nvPr/>
        </p:nvPicPr>
        <p:blipFill>
          <a:blip r:embed="rId5">
            <a:alphaModFix/>
          </a:blip>
          <a:stretch>
            <a:fillRect/>
          </a:stretch>
        </p:blipFill>
        <p:spPr>
          <a:xfrm>
            <a:off x="6382975" y="192166"/>
            <a:ext cx="2350350" cy="4895601"/>
          </a:xfrm>
          <a:prstGeom prst="rect">
            <a:avLst/>
          </a:prstGeom>
          <a:noFill/>
          <a:ln>
            <a:noFill/>
          </a:ln>
          <a:effectLst>
            <a:outerShdw blurRad="57150" rotWithShape="0" algn="bl" dir="5400000" dist="19050">
              <a:srgbClr val="000000">
                <a:alpha val="85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type="title"/>
          </p:nvPr>
        </p:nvSpPr>
        <p:spPr>
          <a:xfrm>
            <a:off x="178125" y="260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Canada.ca UX strategy: top task management</a:t>
            </a:r>
            <a:endParaRPr/>
          </a:p>
        </p:txBody>
      </p:sp>
      <p:pic>
        <p:nvPicPr>
          <p:cNvPr id="88" name="Google Shape;88;p15"/>
          <p:cNvPicPr preferRelativeResize="0"/>
          <p:nvPr/>
        </p:nvPicPr>
        <p:blipFill rotWithShape="1">
          <a:blip r:embed="rId3">
            <a:alphaModFix/>
          </a:blip>
          <a:srcRect b="0" l="0" r="0" t="0"/>
          <a:stretch/>
        </p:blipFill>
        <p:spPr>
          <a:xfrm>
            <a:off x="3258325" y="1400682"/>
            <a:ext cx="5440401" cy="2713824"/>
          </a:xfrm>
          <a:prstGeom prst="rect">
            <a:avLst/>
          </a:prstGeom>
          <a:noFill/>
          <a:ln>
            <a:noFill/>
          </a:ln>
        </p:spPr>
      </p:pic>
      <p:sp>
        <p:nvSpPr>
          <p:cNvPr id="89" name="Google Shape;89;p15"/>
          <p:cNvSpPr txBox="1"/>
          <p:nvPr/>
        </p:nvSpPr>
        <p:spPr>
          <a:xfrm>
            <a:off x="327800" y="1433844"/>
            <a:ext cx="27651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333333"/>
                </a:solidFill>
                <a:highlight>
                  <a:srgbClr val="FFFFFF"/>
                </a:highlight>
              </a:rPr>
              <a:t>What are the most important tasks for our users?</a:t>
            </a:r>
            <a:br>
              <a:rPr b="1" lang="en" sz="2000">
                <a:solidFill>
                  <a:srgbClr val="333333"/>
                </a:solidFill>
                <a:highlight>
                  <a:srgbClr val="FFFFFF"/>
                </a:highlight>
              </a:rPr>
            </a:br>
            <a:br>
              <a:rPr b="1" lang="en" sz="2000">
                <a:solidFill>
                  <a:srgbClr val="333333"/>
                </a:solidFill>
                <a:highlight>
                  <a:srgbClr val="FFFFFF"/>
                </a:highlight>
              </a:rPr>
            </a:br>
            <a:r>
              <a:rPr b="1" lang="en" sz="2000">
                <a:solidFill>
                  <a:srgbClr val="333333"/>
                </a:solidFill>
                <a:highlight>
                  <a:srgbClr val="FFFFFF"/>
                </a:highlight>
              </a:rPr>
              <a:t>How can we make it easier to succeed in completing these tasks?</a:t>
            </a:r>
            <a:endParaRPr b="1" sz="2200">
              <a:solidFill>
                <a:srgbClr val="333333"/>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178125" y="260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COVID: top tasks were stable</a:t>
            </a:r>
            <a:endParaRPr/>
          </a:p>
        </p:txBody>
      </p:sp>
      <p:pic>
        <p:nvPicPr>
          <p:cNvPr id="95" name="Google Shape;95;p16"/>
          <p:cNvPicPr preferRelativeResize="0"/>
          <p:nvPr/>
        </p:nvPicPr>
        <p:blipFill>
          <a:blip r:embed="rId3">
            <a:alphaModFix/>
          </a:blip>
          <a:stretch>
            <a:fillRect/>
          </a:stretch>
        </p:blipFill>
        <p:spPr>
          <a:xfrm>
            <a:off x="1567725" y="873700"/>
            <a:ext cx="6008550" cy="4005700"/>
          </a:xfrm>
          <a:prstGeom prst="rect">
            <a:avLst/>
          </a:prstGeom>
          <a:noFill/>
          <a:ln>
            <a:noFill/>
          </a:ln>
          <a:effectLst>
            <a:outerShdw blurRad="57150" rotWithShape="0" algn="bl" dir="5400000" dist="19050">
              <a:srgbClr val="000000">
                <a:alpha val="87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178125" y="260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task optimization: team roles</a:t>
            </a:r>
            <a:endParaRPr/>
          </a:p>
        </p:txBody>
      </p:sp>
      <p:grpSp>
        <p:nvGrpSpPr>
          <p:cNvPr id="101" name="Google Shape;101;p17"/>
          <p:cNvGrpSpPr/>
          <p:nvPr/>
        </p:nvGrpSpPr>
        <p:grpSpPr>
          <a:xfrm>
            <a:off x="4730028" y="3110949"/>
            <a:ext cx="2546100" cy="1902704"/>
            <a:chOff x="3165364" y="924298"/>
            <a:chExt cx="2546100" cy="1902704"/>
          </a:xfrm>
        </p:grpSpPr>
        <p:pic>
          <p:nvPicPr>
            <p:cNvPr id="102" name="Google Shape;102;p17"/>
            <p:cNvPicPr preferRelativeResize="0"/>
            <p:nvPr/>
          </p:nvPicPr>
          <p:blipFill rotWithShape="1">
            <a:blip r:embed="rId3">
              <a:alphaModFix/>
            </a:blip>
            <a:srcRect b="0" l="0" r="0" t="0"/>
            <a:stretch/>
          </p:blipFill>
          <p:spPr>
            <a:xfrm>
              <a:off x="3667874" y="924298"/>
              <a:ext cx="1386600" cy="1386600"/>
            </a:xfrm>
            <a:prstGeom prst="ellipse">
              <a:avLst/>
            </a:prstGeom>
            <a:noFill/>
            <a:ln>
              <a:noFill/>
            </a:ln>
          </p:spPr>
        </p:pic>
        <p:sp>
          <p:nvSpPr>
            <p:cNvPr id="103" name="Google Shape;103;p17"/>
            <p:cNvSpPr txBox="1"/>
            <p:nvPr/>
          </p:nvSpPr>
          <p:spPr>
            <a:xfrm>
              <a:off x="3165364" y="2402202"/>
              <a:ext cx="2546100" cy="4248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400"/>
                <a:buFont typeface="Arial"/>
                <a:buNone/>
              </a:pPr>
              <a:r>
                <a:rPr lang="en" sz="2400">
                  <a:solidFill>
                    <a:srgbClr val="000000"/>
                  </a:solidFill>
                  <a:latin typeface="Calibri"/>
                  <a:ea typeface="Calibri"/>
                  <a:cs typeface="Calibri"/>
                  <a:sym typeface="Calibri"/>
                </a:rPr>
                <a:t>Content designer</a:t>
              </a:r>
              <a:endParaRPr sz="2400">
                <a:solidFill>
                  <a:srgbClr val="000000"/>
                </a:solidFill>
                <a:latin typeface="Calibri"/>
                <a:ea typeface="Calibri"/>
                <a:cs typeface="Calibri"/>
                <a:sym typeface="Calibri"/>
              </a:endParaRPr>
            </a:p>
          </p:txBody>
        </p:sp>
      </p:grpSp>
      <p:grpSp>
        <p:nvGrpSpPr>
          <p:cNvPr id="104" name="Google Shape;104;p17"/>
          <p:cNvGrpSpPr/>
          <p:nvPr/>
        </p:nvGrpSpPr>
        <p:grpSpPr>
          <a:xfrm>
            <a:off x="1867872" y="2967151"/>
            <a:ext cx="1724700" cy="2190301"/>
            <a:chOff x="6275033" y="901048"/>
            <a:chExt cx="1724700" cy="2190301"/>
          </a:xfrm>
        </p:grpSpPr>
        <p:pic>
          <p:nvPicPr>
            <p:cNvPr id="105" name="Google Shape;105;p17"/>
            <p:cNvPicPr preferRelativeResize="0"/>
            <p:nvPr/>
          </p:nvPicPr>
          <p:blipFill rotWithShape="1">
            <a:blip r:embed="rId4">
              <a:alphaModFix/>
            </a:blip>
            <a:srcRect b="0" l="0" r="0" t="0"/>
            <a:stretch/>
          </p:blipFill>
          <p:spPr>
            <a:xfrm>
              <a:off x="6420824" y="901048"/>
              <a:ext cx="1433100" cy="1433100"/>
            </a:xfrm>
            <a:prstGeom prst="ellipse">
              <a:avLst/>
            </a:prstGeom>
            <a:noFill/>
            <a:ln>
              <a:noFill/>
            </a:ln>
          </p:spPr>
        </p:pic>
        <p:sp>
          <p:nvSpPr>
            <p:cNvPr id="106" name="Google Shape;106;p17"/>
            <p:cNvSpPr txBox="1"/>
            <p:nvPr/>
          </p:nvSpPr>
          <p:spPr>
            <a:xfrm>
              <a:off x="6275033" y="2334148"/>
              <a:ext cx="1724700" cy="7572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400"/>
                <a:buFont typeface="Arial"/>
                <a:buNone/>
              </a:pPr>
              <a:r>
                <a:rPr lang="en" sz="2400">
                  <a:latin typeface="Calibri"/>
                  <a:ea typeface="Calibri"/>
                  <a:cs typeface="Calibri"/>
                  <a:sym typeface="Calibri"/>
                </a:rPr>
                <a:t>Interaction</a:t>
              </a:r>
              <a:r>
                <a:rPr lang="en" sz="2400">
                  <a:solidFill>
                    <a:srgbClr val="000000"/>
                  </a:solidFill>
                  <a:latin typeface="Calibri"/>
                  <a:ea typeface="Calibri"/>
                  <a:cs typeface="Calibri"/>
                  <a:sym typeface="Calibri"/>
                </a:rPr>
                <a:t> designer</a:t>
              </a:r>
              <a:endParaRPr sz="2400">
                <a:solidFill>
                  <a:srgbClr val="000000"/>
                </a:solidFill>
                <a:latin typeface="Calibri"/>
                <a:ea typeface="Calibri"/>
                <a:cs typeface="Calibri"/>
                <a:sym typeface="Calibri"/>
              </a:endParaRPr>
            </a:p>
          </p:txBody>
        </p:sp>
      </p:grpSp>
      <p:grpSp>
        <p:nvGrpSpPr>
          <p:cNvPr id="107" name="Google Shape;107;p17"/>
          <p:cNvGrpSpPr/>
          <p:nvPr/>
        </p:nvGrpSpPr>
        <p:grpSpPr>
          <a:xfrm>
            <a:off x="3738450" y="733840"/>
            <a:ext cx="1955100" cy="2253414"/>
            <a:chOff x="3460877" y="3179799"/>
            <a:chExt cx="1955100" cy="2253414"/>
          </a:xfrm>
        </p:grpSpPr>
        <p:pic>
          <p:nvPicPr>
            <p:cNvPr id="108" name="Google Shape;108;p17"/>
            <p:cNvPicPr preferRelativeResize="0"/>
            <p:nvPr/>
          </p:nvPicPr>
          <p:blipFill rotWithShape="1">
            <a:blip r:embed="rId5">
              <a:alphaModFix/>
            </a:blip>
            <a:srcRect b="0" l="0" r="0" t="0"/>
            <a:stretch/>
          </p:blipFill>
          <p:spPr>
            <a:xfrm>
              <a:off x="3677994" y="3179799"/>
              <a:ext cx="1475400" cy="1475400"/>
            </a:xfrm>
            <a:prstGeom prst="ellipse">
              <a:avLst/>
            </a:prstGeom>
            <a:noFill/>
            <a:ln>
              <a:noFill/>
            </a:ln>
          </p:spPr>
        </p:pic>
        <p:sp>
          <p:nvSpPr>
            <p:cNvPr id="109" name="Google Shape;109;p17"/>
            <p:cNvSpPr txBox="1"/>
            <p:nvPr/>
          </p:nvSpPr>
          <p:spPr>
            <a:xfrm>
              <a:off x="3460877" y="4676013"/>
              <a:ext cx="1955100" cy="7572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400"/>
                <a:buFont typeface="Arial"/>
                <a:buNone/>
              </a:pPr>
              <a:r>
                <a:rPr lang="en" sz="2400">
                  <a:solidFill>
                    <a:srgbClr val="000000"/>
                  </a:solidFill>
                  <a:latin typeface="Calibri"/>
                  <a:ea typeface="Calibri"/>
                  <a:cs typeface="Calibri"/>
                  <a:sym typeface="Calibri"/>
                </a:rPr>
                <a:t>U</a:t>
              </a:r>
              <a:r>
                <a:rPr lang="en" sz="2400">
                  <a:latin typeface="Calibri"/>
                  <a:ea typeface="Calibri"/>
                  <a:cs typeface="Calibri"/>
                  <a:sym typeface="Calibri"/>
                </a:rPr>
                <a:t>ser</a:t>
              </a:r>
              <a:r>
                <a:rPr lang="en" sz="2400">
                  <a:solidFill>
                    <a:srgbClr val="000000"/>
                  </a:solidFill>
                  <a:latin typeface="Calibri"/>
                  <a:ea typeface="Calibri"/>
                  <a:cs typeface="Calibri"/>
                  <a:sym typeface="Calibri"/>
                </a:rPr>
                <a:t> researcher</a:t>
              </a:r>
              <a:endParaRPr sz="2400">
                <a:solidFill>
                  <a:srgbClr val="000000"/>
                </a:solidFill>
                <a:latin typeface="Calibri"/>
                <a:ea typeface="Calibri"/>
                <a:cs typeface="Calibri"/>
                <a:sym typeface="Calibri"/>
              </a:endParaRPr>
            </a:p>
          </p:txBody>
        </p:sp>
      </p:grpSp>
      <p:grpSp>
        <p:nvGrpSpPr>
          <p:cNvPr id="110" name="Google Shape;110;p17"/>
          <p:cNvGrpSpPr/>
          <p:nvPr/>
        </p:nvGrpSpPr>
        <p:grpSpPr>
          <a:xfrm>
            <a:off x="352950" y="893594"/>
            <a:ext cx="2328000" cy="1933904"/>
            <a:chOff x="413018" y="893098"/>
            <a:chExt cx="2328000" cy="1933904"/>
          </a:xfrm>
        </p:grpSpPr>
        <p:sp>
          <p:nvSpPr>
            <p:cNvPr id="111" name="Google Shape;111;p17"/>
            <p:cNvSpPr txBox="1"/>
            <p:nvPr/>
          </p:nvSpPr>
          <p:spPr>
            <a:xfrm>
              <a:off x="413018" y="2402202"/>
              <a:ext cx="2328000" cy="4248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400"/>
                <a:buFont typeface="Arial"/>
                <a:buNone/>
              </a:pPr>
              <a:r>
                <a:rPr lang="en" sz="2400">
                  <a:latin typeface="Calibri"/>
                  <a:ea typeface="Calibri"/>
                  <a:cs typeface="Calibri"/>
                  <a:sym typeface="Calibri"/>
                </a:rPr>
                <a:t>Service lead</a:t>
              </a:r>
              <a:endParaRPr sz="2400">
                <a:solidFill>
                  <a:srgbClr val="000000"/>
                </a:solidFill>
                <a:latin typeface="Calibri"/>
                <a:ea typeface="Calibri"/>
                <a:cs typeface="Calibri"/>
                <a:sym typeface="Calibri"/>
              </a:endParaRPr>
            </a:p>
          </p:txBody>
        </p:sp>
        <p:pic>
          <p:nvPicPr>
            <p:cNvPr id="112" name="Google Shape;112;p17"/>
            <p:cNvPicPr preferRelativeResize="0"/>
            <p:nvPr/>
          </p:nvPicPr>
          <p:blipFill rotWithShape="1">
            <a:blip r:embed="rId6">
              <a:alphaModFix/>
            </a:blip>
            <a:srcRect b="0" l="0" r="0" t="0"/>
            <a:stretch/>
          </p:blipFill>
          <p:spPr>
            <a:xfrm>
              <a:off x="852524" y="893098"/>
              <a:ext cx="1449000" cy="1449000"/>
            </a:xfrm>
            <a:prstGeom prst="ellipse">
              <a:avLst/>
            </a:prstGeom>
            <a:noFill/>
            <a:ln>
              <a:noFill/>
            </a:ln>
          </p:spPr>
        </p:pic>
      </p:grpSp>
      <p:grpSp>
        <p:nvGrpSpPr>
          <p:cNvPr id="113" name="Google Shape;113;p17"/>
          <p:cNvGrpSpPr/>
          <p:nvPr/>
        </p:nvGrpSpPr>
        <p:grpSpPr>
          <a:xfrm>
            <a:off x="6751050" y="753938"/>
            <a:ext cx="2040000" cy="2213217"/>
            <a:chOff x="5334568" y="3185769"/>
            <a:chExt cx="2040000" cy="2213217"/>
          </a:xfrm>
        </p:grpSpPr>
        <p:grpSp>
          <p:nvGrpSpPr>
            <p:cNvPr id="114" name="Google Shape;114;p17"/>
            <p:cNvGrpSpPr/>
            <p:nvPr/>
          </p:nvGrpSpPr>
          <p:grpSpPr>
            <a:xfrm>
              <a:off x="5334568" y="3185769"/>
              <a:ext cx="2040000" cy="2213217"/>
              <a:chOff x="6353168" y="3226599"/>
              <a:chExt cx="2040000" cy="2213217"/>
            </a:xfrm>
          </p:grpSpPr>
          <p:pic>
            <p:nvPicPr>
              <p:cNvPr id="115" name="Google Shape;115;p17"/>
              <p:cNvPicPr preferRelativeResize="0"/>
              <p:nvPr/>
            </p:nvPicPr>
            <p:blipFill rotWithShape="1">
              <a:blip r:embed="rId7">
                <a:alphaModFix/>
              </a:blip>
              <a:srcRect b="0" l="0" r="0" t="0"/>
              <a:stretch/>
            </p:blipFill>
            <p:spPr>
              <a:xfrm>
                <a:off x="6529871" y="3226599"/>
                <a:ext cx="1381800" cy="1381800"/>
              </a:xfrm>
              <a:prstGeom prst="ellipse">
                <a:avLst/>
              </a:prstGeom>
              <a:noFill/>
              <a:ln cap="flat" cmpd="sng" w="9525">
                <a:solidFill>
                  <a:srgbClr val="4A86E8"/>
                </a:solidFill>
                <a:prstDash val="solid"/>
                <a:round/>
                <a:headEnd len="sm" w="sm" type="none"/>
                <a:tailEnd len="sm" w="sm" type="none"/>
              </a:ln>
            </p:spPr>
          </p:pic>
          <p:sp>
            <p:nvSpPr>
              <p:cNvPr id="116" name="Google Shape;116;p17"/>
              <p:cNvSpPr txBox="1"/>
              <p:nvPr/>
            </p:nvSpPr>
            <p:spPr>
              <a:xfrm>
                <a:off x="6353168" y="4904616"/>
                <a:ext cx="2040000" cy="5352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400"/>
                  <a:buFont typeface="Arial"/>
                  <a:buNone/>
                </a:pPr>
                <a:r>
                  <a:rPr lang="en" sz="2400">
                    <a:solidFill>
                      <a:srgbClr val="000000"/>
                    </a:solidFill>
                    <a:latin typeface="Calibri"/>
                    <a:ea typeface="Calibri"/>
                    <a:cs typeface="Calibri"/>
                    <a:sym typeface="Calibri"/>
                  </a:rPr>
                  <a:t>SMEs from Dep</a:t>
                </a:r>
                <a:r>
                  <a:rPr lang="en" sz="2400">
                    <a:latin typeface="Calibri"/>
                    <a:ea typeface="Calibri"/>
                    <a:cs typeface="Calibri"/>
                    <a:sym typeface="Calibri"/>
                  </a:rPr>
                  <a:t>artments</a:t>
                </a:r>
                <a:endParaRPr sz="2400">
                  <a:solidFill>
                    <a:srgbClr val="000000"/>
                  </a:solidFill>
                  <a:latin typeface="Calibri"/>
                  <a:ea typeface="Calibri"/>
                  <a:cs typeface="Calibri"/>
                  <a:sym typeface="Calibri"/>
                </a:endParaRPr>
              </a:p>
            </p:txBody>
          </p:sp>
        </p:grpSp>
        <p:pic>
          <p:nvPicPr>
            <p:cNvPr id="117" name="Google Shape;117;p17"/>
            <p:cNvPicPr preferRelativeResize="0"/>
            <p:nvPr/>
          </p:nvPicPr>
          <p:blipFill rotWithShape="1">
            <a:blip r:embed="rId7">
              <a:alphaModFix/>
            </a:blip>
            <a:srcRect b="0" l="0" r="0" t="0"/>
            <a:stretch/>
          </p:blipFill>
          <p:spPr>
            <a:xfrm>
              <a:off x="5663671" y="3338169"/>
              <a:ext cx="1381800" cy="1381800"/>
            </a:xfrm>
            <a:prstGeom prst="ellipse">
              <a:avLst/>
            </a:prstGeom>
            <a:noFill/>
            <a:ln cap="flat" cmpd="sng" w="9525">
              <a:solidFill>
                <a:srgbClr val="4A86E8"/>
              </a:solidFill>
              <a:prstDash val="solid"/>
              <a:round/>
              <a:headEnd len="sm" w="sm" type="none"/>
              <a:tailEnd len="sm" w="sm" type="none"/>
            </a:ln>
          </p:spPr>
        </p:pic>
        <p:pic>
          <p:nvPicPr>
            <p:cNvPr id="118" name="Google Shape;118;p17"/>
            <p:cNvPicPr preferRelativeResize="0"/>
            <p:nvPr/>
          </p:nvPicPr>
          <p:blipFill rotWithShape="1">
            <a:blip r:embed="rId7">
              <a:alphaModFix/>
            </a:blip>
            <a:srcRect b="0" l="0" r="0" t="0"/>
            <a:stretch/>
          </p:blipFill>
          <p:spPr>
            <a:xfrm>
              <a:off x="5816071" y="3490569"/>
              <a:ext cx="1381800" cy="1381800"/>
            </a:xfrm>
            <a:prstGeom prst="ellipse">
              <a:avLst/>
            </a:prstGeom>
            <a:noFill/>
            <a:ln cap="flat" cmpd="sng" w="9525">
              <a:solidFill>
                <a:srgbClr val="4A86E8"/>
              </a:solidFill>
              <a:prstDash val="solid"/>
              <a:round/>
              <a:headEnd len="sm" w="sm" type="none"/>
              <a:tailEnd len="sm" w="sm" type="none"/>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178125" y="260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task optimization process (pre-pandemic) </a:t>
            </a:r>
            <a:endParaRPr/>
          </a:p>
        </p:txBody>
      </p:sp>
      <p:cxnSp>
        <p:nvCxnSpPr>
          <p:cNvPr id="124" name="Google Shape;124;p18"/>
          <p:cNvCxnSpPr>
            <a:stCxn id="125" idx="6"/>
            <a:endCxn id="126" idx="1"/>
          </p:cNvCxnSpPr>
          <p:nvPr/>
        </p:nvCxnSpPr>
        <p:spPr>
          <a:xfrm>
            <a:off x="7108477" y="2961498"/>
            <a:ext cx="566400" cy="4500"/>
          </a:xfrm>
          <a:prstGeom prst="straightConnector1">
            <a:avLst/>
          </a:prstGeom>
          <a:noFill/>
          <a:ln cap="flat" cmpd="sng" w="9525">
            <a:solidFill>
              <a:srgbClr val="AEABAB"/>
            </a:solidFill>
            <a:prstDash val="solid"/>
            <a:miter lim="800000"/>
            <a:headEnd len="sm" w="sm" type="none"/>
            <a:tailEnd len="sm" w="sm" type="none"/>
          </a:ln>
        </p:spPr>
      </p:cxnSp>
      <p:grpSp>
        <p:nvGrpSpPr>
          <p:cNvPr id="127" name="Google Shape;127;p18"/>
          <p:cNvGrpSpPr/>
          <p:nvPr/>
        </p:nvGrpSpPr>
        <p:grpSpPr>
          <a:xfrm>
            <a:off x="1665018" y="1787490"/>
            <a:ext cx="1372500" cy="1657158"/>
            <a:chOff x="2002578" y="1635090"/>
            <a:chExt cx="1372500" cy="1657158"/>
          </a:xfrm>
        </p:grpSpPr>
        <p:sp>
          <p:nvSpPr>
            <p:cNvPr id="128" name="Google Shape;128;p18"/>
            <p:cNvSpPr/>
            <p:nvPr/>
          </p:nvSpPr>
          <p:spPr>
            <a:xfrm>
              <a:off x="2176872" y="2325948"/>
              <a:ext cx="1023900" cy="966300"/>
            </a:xfrm>
            <a:prstGeom prst="ellipse">
              <a:avLst/>
            </a:prstGeom>
            <a:solidFill>
              <a:srgbClr val="9EBAEE"/>
            </a:solidFill>
            <a:ln cap="flat" cmpd="sng" w="9525">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Calibri"/>
                  <a:ea typeface="Calibri"/>
                  <a:cs typeface="Calibri"/>
                  <a:sym typeface="Calibri"/>
                </a:rPr>
                <a:t>2</a:t>
              </a:r>
              <a:endParaRPr b="0" i="0" sz="4000" u="none" cap="none" strike="noStrike">
                <a:solidFill>
                  <a:srgbClr val="000000"/>
                </a:solidFill>
                <a:latin typeface="Calibri"/>
                <a:ea typeface="Calibri"/>
                <a:cs typeface="Calibri"/>
                <a:sym typeface="Calibri"/>
              </a:endParaRPr>
            </a:p>
          </p:txBody>
        </p:sp>
        <p:sp>
          <p:nvSpPr>
            <p:cNvPr id="129" name="Google Shape;129;p18"/>
            <p:cNvSpPr txBox="1"/>
            <p:nvPr/>
          </p:nvSpPr>
          <p:spPr>
            <a:xfrm>
              <a:off x="2002578" y="1635090"/>
              <a:ext cx="13725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Calibri"/>
                  <a:ea typeface="Calibri"/>
                  <a:cs typeface="Calibri"/>
                  <a:sym typeface="Calibri"/>
                </a:rPr>
                <a:t>Discovery</a:t>
              </a:r>
              <a:endParaRPr b="1" i="0" sz="2000" u="none" cap="none" strike="noStrike">
                <a:solidFill>
                  <a:srgbClr val="000000"/>
                </a:solidFill>
                <a:latin typeface="Calibri"/>
                <a:ea typeface="Calibri"/>
                <a:cs typeface="Calibri"/>
                <a:sym typeface="Calibri"/>
              </a:endParaRPr>
            </a:p>
          </p:txBody>
        </p:sp>
      </p:grpSp>
      <p:grpSp>
        <p:nvGrpSpPr>
          <p:cNvPr id="130" name="Google Shape;130;p18"/>
          <p:cNvGrpSpPr/>
          <p:nvPr/>
        </p:nvGrpSpPr>
        <p:grpSpPr>
          <a:xfrm>
            <a:off x="3052806" y="1787490"/>
            <a:ext cx="1372500" cy="1657158"/>
            <a:chOff x="3270726" y="1635090"/>
            <a:chExt cx="1372500" cy="1657158"/>
          </a:xfrm>
        </p:grpSpPr>
        <p:sp>
          <p:nvSpPr>
            <p:cNvPr id="131" name="Google Shape;131;p18"/>
            <p:cNvSpPr/>
            <p:nvPr/>
          </p:nvSpPr>
          <p:spPr>
            <a:xfrm>
              <a:off x="3445020" y="2325948"/>
              <a:ext cx="1023900" cy="966300"/>
            </a:xfrm>
            <a:prstGeom prst="ellipse">
              <a:avLst/>
            </a:prstGeom>
            <a:solidFill>
              <a:srgbClr val="3C7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FFFFFF"/>
                  </a:solidFill>
                  <a:latin typeface="Calibri"/>
                  <a:ea typeface="Calibri"/>
                  <a:cs typeface="Calibri"/>
                  <a:sym typeface="Calibri"/>
                </a:rPr>
                <a:t>3</a:t>
              </a:r>
              <a:endParaRPr b="0" i="0" sz="4000" u="none" cap="none" strike="noStrike">
                <a:solidFill>
                  <a:srgbClr val="FFFFFF"/>
                </a:solidFill>
                <a:latin typeface="Calibri"/>
                <a:ea typeface="Calibri"/>
                <a:cs typeface="Calibri"/>
                <a:sym typeface="Calibri"/>
              </a:endParaRPr>
            </a:p>
          </p:txBody>
        </p:sp>
        <p:sp>
          <p:nvSpPr>
            <p:cNvPr id="132" name="Google Shape;132;p18"/>
            <p:cNvSpPr txBox="1"/>
            <p:nvPr/>
          </p:nvSpPr>
          <p:spPr>
            <a:xfrm>
              <a:off x="3270726" y="1635090"/>
              <a:ext cx="1372500" cy="7080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Calibri"/>
                  <a:ea typeface="Calibri"/>
                  <a:cs typeface="Calibri"/>
                  <a:sym typeface="Calibri"/>
                </a:rPr>
                <a:t>Baseline</a:t>
              </a:r>
              <a:br>
                <a:rPr b="1" i="0" lang="en" sz="2000" u="none" cap="none" strike="noStrike">
                  <a:solidFill>
                    <a:srgbClr val="000000"/>
                  </a:solidFill>
                  <a:latin typeface="Calibri"/>
                  <a:ea typeface="Calibri"/>
                  <a:cs typeface="Calibri"/>
                  <a:sym typeface="Calibri"/>
                </a:rPr>
              </a:br>
              <a:r>
                <a:rPr b="1" i="0" lang="en" sz="2000" u="none" cap="none" strike="noStrike">
                  <a:solidFill>
                    <a:srgbClr val="000000"/>
                  </a:solidFill>
                  <a:latin typeface="Calibri"/>
                  <a:ea typeface="Calibri"/>
                  <a:cs typeface="Calibri"/>
                  <a:sym typeface="Calibri"/>
                </a:rPr>
                <a:t>test</a:t>
              </a:r>
              <a:endParaRPr b="1" i="0" sz="2000" u="none" cap="none" strike="noStrike">
                <a:solidFill>
                  <a:srgbClr val="000000"/>
                </a:solidFill>
                <a:latin typeface="Calibri"/>
                <a:ea typeface="Calibri"/>
                <a:cs typeface="Calibri"/>
                <a:sym typeface="Calibri"/>
              </a:endParaRPr>
            </a:p>
          </p:txBody>
        </p:sp>
      </p:grpSp>
      <p:cxnSp>
        <p:nvCxnSpPr>
          <p:cNvPr id="133" name="Google Shape;133;p18"/>
          <p:cNvCxnSpPr>
            <a:stCxn id="134" idx="3"/>
            <a:endCxn id="128" idx="2"/>
          </p:cNvCxnSpPr>
          <p:nvPr/>
        </p:nvCxnSpPr>
        <p:spPr>
          <a:xfrm>
            <a:off x="1405736" y="2956028"/>
            <a:ext cx="433500" cy="5400"/>
          </a:xfrm>
          <a:prstGeom prst="straightConnector1">
            <a:avLst/>
          </a:prstGeom>
          <a:noFill/>
          <a:ln cap="flat" cmpd="sng" w="9525">
            <a:solidFill>
              <a:srgbClr val="AEABAB"/>
            </a:solidFill>
            <a:prstDash val="solid"/>
            <a:miter lim="800000"/>
            <a:headEnd len="sm" w="sm" type="none"/>
            <a:tailEnd len="sm" w="sm" type="none"/>
          </a:ln>
        </p:spPr>
      </p:cxnSp>
      <p:cxnSp>
        <p:nvCxnSpPr>
          <p:cNvPr id="135" name="Google Shape;135;p18"/>
          <p:cNvCxnSpPr>
            <a:stCxn id="128" idx="6"/>
            <a:endCxn id="131" idx="2"/>
          </p:cNvCxnSpPr>
          <p:nvPr/>
        </p:nvCxnSpPr>
        <p:spPr>
          <a:xfrm>
            <a:off x="2863212" y="2961498"/>
            <a:ext cx="363900" cy="0"/>
          </a:xfrm>
          <a:prstGeom prst="straightConnector1">
            <a:avLst/>
          </a:prstGeom>
          <a:noFill/>
          <a:ln cap="flat" cmpd="sng" w="9525">
            <a:solidFill>
              <a:srgbClr val="AEABAB"/>
            </a:solidFill>
            <a:prstDash val="solid"/>
            <a:miter lim="800000"/>
            <a:headEnd len="sm" w="sm" type="none"/>
            <a:tailEnd len="sm" w="sm" type="none"/>
          </a:ln>
        </p:spPr>
      </p:cxnSp>
      <p:cxnSp>
        <p:nvCxnSpPr>
          <p:cNvPr id="136" name="Google Shape;136;p18"/>
          <p:cNvCxnSpPr>
            <a:stCxn id="131" idx="6"/>
          </p:cNvCxnSpPr>
          <p:nvPr/>
        </p:nvCxnSpPr>
        <p:spPr>
          <a:xfrm>
            <a:off x="4251000" y="2961498"/>
            <a:ext cx="1840500" cy="1500"/>
          </a:xfrm>
          <a:prstGeom prst="straightConnector1">
            <a:avLst/>
          </a:prstGeom>
          <a:noFill/>
          <a:ln cap="flat" cmpd="sng" w="9525">
            <a:solidFill>
              <a:srgbClr val="AEABAB"/>
            </a:solidFill>
            <a:prstDash val="solid"/>
            <a:miter lim="800000"/>
            <a:headEnd len="sm" w="sm" type="none"/>
            <a:tailEnd len="sm" w="sm" type="none"/>
          </a:ln>
        </p:spPr>
      </p:cxnSp>
      <p:grpSp>
        <p:nvGrpSpPr>
          <p:cNvPr id="137" name="Google Shape;137;p18"/>
          <p:cNvGrpSpPr/>
          <p:nvPr/>
        </p:nvGrpSpPr>
        <p:grpSpPr>
          <a:xfrm>
            <a:off x="277229" y="1787490"/>
            <a:ext cx="1372500" cy="1585838"/>
            <a:chOff x="277229" y="1635090"/>
            <a:chExt cx="1372500" cy="1585838"/>
          </a:xfrm>
        </p:grpSpPr>
        <p:sp>
          <p:nvSpPr>
            <p:cNvPr id="138" name="Google Shape;138;p18"/>
            <p:cNvSpPr txBox="1"/>
            <p:nvPr/>
          </p:nvSpPr>
          <p:spPr>
            <a:xfrm>
              <a:off x="277229" y="1635090"/>
              <a:ext cx="13725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Calibri"/>
                  <a:ea typeface="Calibri"/>
                  <a:cs typeface="Calibri"/>
                  <a:sym typeface="Calibri"/>
                </a:rPr>
                <a:t> Initiation</a:t>
              </a:r>
              <a:endParaRPr b="1" i="0" sz="2000" u="none" cap="none" strike="noStrike">
                <a:solidFill>
                  <a:srgbClr val="000000"/>
                </a:solidFill>
                <a:latin typeface="Calibri"/>
                <a:ea typeface="Calibri"/>
                <a:cs typeface="Calibri"/>
                <a:sym typeface="Calibri"/>
              </a:endParaRPr>
            </a:p>
          </p:txBody>
        </p:sp>
        <p:sp>
          <p:nvSpPr>
            <p:cNvPr id="134" name="Google Shape;134;p18"/>
            <p:cNvSpPr/>
            <p:nvPr/>
          </p:nvSpPr>
          <p:spPr>
            <a:xfrm>
              <a:off x="521336" y="2386328"/>
              <a:ext cx="884400" cy="834600"/>
            </a:xfrm>
            <a:prstGeom prst="roundRect">
              <a:avLst>
                <a:gd fmla="val 16667" name="adj"/>
              </a:avLst>
            </a:prstGeom>
            <a:solidFill>
              <a:srgbClr val="DDEAF6"/>
            </a:solidFill>
            <a:ln cap="flat" cmpd="sng" w="9525">
              <a:solidFill>
                <a:srgbClr val="AEABAB"/>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Calibri"/>
                  <a:ea typeface="Calibri"/>
                  <a:cs typeface="Calibri"/>
                  <a:sym typeface="Calibri"/>
                </a:rPr>
                <a:t>1</a:t>
              </a:r>
              <a:endParaRPr b="0" i="0" sz="4000" u="none" cap="none" strike="noStrike">
                <a:solidFill>
                  <a:srgbClr val="000000"/>
                </a:solidFill>
                <a:latin typeface="Calibri"/>
                <a:ea typeface="Calibri"/>
                <a:cs typeface="Calibri"/>
                <a:sym typeface="Calibri"/>
              </a:endParaRPr>
            </a:p>
          </p:txBody>
        </p:sp>
      </p:grpSp>
      <p:grpSp>
        <p:nvGrpSpPr>
          <p:cNvPr id="139" name="Google Shape;139;p18"/>
          <p:cNvGrpSpPr/>
          <p:nvPr/>
        </p:nvGrpSpPr>
        <p:grpSpPr>
          <a:xfrm>
            <a:off x="7379971" y="1814076"/>
            <a:ext cx="1474800" cy="1569251"/>
            <a:chOff x="7379971" y="1661676"/>
            <a:chExt cx="1474800" cy="1569251"/>
          </a:xfrm>
        </p:grpSpPr>
        <p:sp>
          <p:nvSpPr>
            <p:cNvPr id="140" name="Google Shape;140;p18"/>
            <p:cNvSpPr txBox="1"/>
            <p:nvPr/>
          </p:nvSpPr>
          <p:spPr>
            <a:xfrm>
              <a:off x="7379971" y="1661676"/>
              <a:ext cx="14748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lang="en" sz="2000">
                  <a:latin typeface="Calibri"/>
                  <a:ea typeface="Calibri"/>
                  <a:cs typeface="Calibri"/>
                  <a:sym typeface="Calibri"/>
                </a:rPr>
                <a:t>Production</a:t>
              </a:r>
              <a:endParaRPr b="1" i="0" sz="2000" u="none" cap="none" strike="noStrike">
                <a:solidFill>
                  <a:srgbClr val="000000"/>
                </a:solidFill>
                <a:latin typeface="Calibri"/>
                <a:ea typeface="Calibri"/>
                <a:cs typeface="Calibri"/>
                <a:sym typeface="Calibri"/>
              </a:endParaRPr>
            </a:p>
          </p:txBody>
        </p:sp>
        <p:sp>
          <p:nvSpPr>
            <p:cNvPr id="126" name="Google Shape;126;p18"/>
            <p:cNvSpPr/>
            <p:nvPr/>
          </p:nvSpPr>
          <p:spPr>
            <a:xfrm>
              <a:off x="7674839" y="2396327"/>
              <a:ext cx="885000" cy="834600"/>
            </a:xfrm>
            <a:prstGeom prst="roundRect">
              <a:avLst>
                <a:gd fmla="val 16667" name="adj"/>
              </a:avLst>
            </a:prstGeom>
            <a:solidFill>
              <a:srgbClr val="70AD47"/>
            </a:solidFill>
            <a:ln cap="flat" cmpd="sng" w="12700">
              <a:solidFill>
                <a:srgbClr val="AEABAB"/>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FFFFFF"/>
                  </a:solidFill>
                  <a:latin typeface="Calibri"/>
                  <a:ea typeface="Calibri"/>
                  <a:cs typeface="Calibri"/>
                  <a:sym typeface="Calibri"/>
                </a:rPr>
                <a:t>6</a:t>
              </a:r>
              <a:endParaRPr b="0" i="0" sz="4000" u="none" cap="none" strike="noStrike">
                <a:solidFill>
                  <a:srgbClr val="FFFFFF"/>
                </a:solidFill>
                <a:latin typeface="Calibri"/>
                <a:ea typeface="Calibri"/>
                <a:cs typeface="Calibri"/>
                <a:sym typeface="Calibri"/>
              </a:endParaRPr>
            </a:p>
          </p:txBody>
        </p:sp>
      </p:grpSp>
      <p:grpSp>
        <p:nvGrpSpPr>
          <p:cNvPr id="141" name="Google Shape;141;p18"/>
          <p:cNvGrpSpPr/>
          <p:nvPr/>
        </p:nvGrpSpPr>
        <p:grpSpPr>
          <a:xfrm>
            <a:off x="4440595" y="1787490"/>
            <a:ext cx="1372500" cy="1663156"/>
            <a:chOff x="4538875" y="1635090"/>
            <a:chExt cx="1372500" cy="1663156"/>
          </a:xfrm>
        </p:grpSpPr>
        <p:sp>
          <p:nvSpPr>
            <p:cNvPr id="142" name="Google Shape;142;p18"/>
            <p:cNvSpPr txBox="1"/>
            <p:nvPr/>
          </p:nvSpPr>
          <p:spPr>
            <a:xfrm>
              <a:off x="4538875" y="1635090"/>
              <a:ext cx="1372500" cy="7080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Calibri"/>
                  <a:ea typeface="Calibri"/>
                  <a:cs typeface="Calibri"/>
                  <a:sym typeface="Calibri"/>
                </a:rPr>
                <a:t>Design/</a:t>
              </a:r>
              <a:br>
                <a:rPr b="1" i="0" lang="en" sz="2000" u="none" cap="none" strike="noStrike">
                  <a:solidFill>
                    <a:srgbClr val="000000"/>
                  </a:solidFill>
                  <a:latin typeface="Calibri"/>
                  <a:ea typeface="Calibri"/>
                  <a:cs typeface="Calibri"/>
                  <a:sym typeface="Calibri"/>
                </a:rPr>
              </a:br>
              <a:r>
                <a:rPr b="1" i="0" lang="en" sz="2000" u="none" cap="none" strike="noStrike">
                  <a:solidFill>
                    <a:srgbClr val="000000"/>
                  </a:solidFill>
                  <a:latin typeface="Calibri"/>
                  <a:ea typeface="Calibri"/>
                  <a:cs typeface="Calibri"/>
                  <a:sym typeface="Calibri"/>
                </a:rPr>
                <a:t>prototy</a:t>
              </a:r>
              <a:r>
                <a:rPr b="1" lang="en" sz="2000">
                  <a:latin typeface="Calibri"/>
                  <a:ea typeface="Calibri"/>
                  <a:cs typeface="Calibri"/>
                  <a:sym typeface="Calibri"/>
                </a:rPr>
                <a:t>pes</a:t>
              </a:r>
              <a:endParaRPr b="1" i="0" sz="2000" u="none" cap="none" strike="noStrike">
                <a:solidFill>
                  <a:srgbClr val="000000"/>
                </a:solidFill>
                <a:latin typeface="Calibri"/>
                <a:ea typeface="Calibri"/>
                <a:cs typeface="Calibri"/>
                <a:sym typeface="Calibri"/>
              </a:endParaRPr>
            </a:p>
          </p:txBody>
        </p:sp>
        <p:sp>
          <p:nvSpPr>
            <p:cNvPr id="143" name="Google Shape;143;p18"/>
            <p:cNvSpPr/>
            <p:nvPr/>
          </p:nvSpPr>
          <p:spPr>
            <a:xfrm>
              <a:off x="4713168" y="2331709"/>
              <a:ext cx="1023912" cy="966537"/>
            </a:xfrm>
            <a:custGeom>
              <a:rect b="b" l="l" r="r" t="t"/>
              <a:pathLst>
                <a:path extrusionOk="0" h="450" w="450">
                  <a:moveTo>
                    <a:pt x="444" y="25"/>
                  </a:moveTo>
                  <a:cubicBezTo>
                    <a:pt x="440" y="21"/>
                    <a:pt x="436" y="19"/>
                    <a:pt x="431" y="19"/>
                  </a:cubicBezTo>
                  <a:cubicBezTo>
                    <a:pt x="426" y="19"/>
                    <a:pt x="421" y="21"/>
                    <a:pt x="418" y="25"/>
                  </a:cubicBezTo>
                  <a:cubicBezTo>
                    <a:pt x="380" y="62"/>
                    <a:pt x="380" y="62"/>
                    <a:pt x="380" y="62"/>
                  </a:cubicBezTo>
                  <a:cubicBezTo>
                    <a:pt x="359" y="43"/>
                    <a:pt x="335" y="27"/>
                    <a:pt x="308" y="17"/>
                  </a:cubicBezTo>
                  <a:cubicBezTo>
                    <a:pt x="281" y="6"/>
                    <a:pt x="253" y="0"/>
                    <a:pt x="225" y="0"/>
                  </a:cubicBezTo>
                  <a:cubicBezTo>
                    <a:pt x="171" y="0"/>
                    <a:pt x="124" y="17"/>
                    <a:pt x="84" y="49"/>
                  </a:cubicBezTo>
                  <a:cubicBezTo>
                    <a:pt x="44" y="81"/>
                    <a:pt x="18" y="124"/>
                    <a:pt x="5" y="176"/>
                  </a:cubicBezTo>
                  <a:cubicBezTo>
                    <a:pt x="5" y="178"/>
                    <a:pt x="5" y="178"/>
                    <a:pt x="5" y="178"/>
                  </a:cubicBezTo>
                  <a:cubicBezTo>
                    <a:pt x="8" y="185"/>
                    <a:pt x="8" y="185"/>
                    <a:pt x="8" y="185"/>
                  </a:cubicBezTo>
                  <a:cubicBezTo>
                    <a:pt x="15" y="188"/>
                    <a:pt x="15" y="188"/>
                    <a:pt x="15" y="188"/>
                  </a:cubicBezTo>
                  <a:cubicBezTo>
                    <a:pt x="73" y="188"/>
                    <a:pt x="73" y="188"/>
                    <a:pt x="73" y="188"/>
                  </a:cubicBezTo>
                  <a:cubicBezTo>
                    <a:pt x="77" y="188"/>
                    <a:pt x="80" y="185"/>
                    <a:pt x="82" y="181"/>
                  </a:cubicBezTo>
                  <a:cubicBezTo>
                    <a:pt x="90" y="161"/>
                    <a:pt x="95" y="150"/>
                    <a:pt x="97" y="147"/>
                  </a:cubicBezTo>
                  <a:cubicBezTo>
                    <a:pt x="111" y="124"/>
                    <a:pt x="129" y="107"/>
                    <a:pt x="152" y="94"/>
                  </a:cubicBezTo>
                  <a:cubicBezTo>
                    <a:pt x="174" y="82"/>
                    <a:pt x="199" y="75"/>
                    <a:pt x="225" y="75"/>
                  </a:cubicBezTo>
                  <a:cubicBezTo>
                    <a:pt x="264" y="75"/>
                    <a:pt x="298" y="89"/>
                    <a:pt x="327" y="115"/>
                  </a:cubicBezTo>
                  <a:cubicBezTo>
                    <a:pt x="287" y="156"/>
                    <a:pt x="287" y="156"/>
                    <a:pt x="287" y="156"/>
                  </a:cubicBezTo>
                  <a:cubicBezTo>
                    <a:pt x="283" y="159"/>
                    <a:pt x="281" y="164"/>
                    <a:pt x="281" y="169"/>
                  </a:cubicBezTo>
                  <a:cubicBezTo>
                    <a:pt x="281" y="174"/>
                    <a:pt x="283" y="178"/>
                    <a:pt x="287" y="182"/>
                  </a:cubicBezTo>
                  <a:cubicBezTo>
                    <a:pt x="290" y="186"/>
                    <a:pt x="295" y="188"/>
                    <a:pt x="300" y="188"/>
                  </a:cubicBezTo>
                  <a:cubicBezTo>
                    <a:pt x="431" y="188"/>
                    <a:pt x="431" y="188"/>
                    <a:pt x="431" y="188"/>
                  </a:cubicBezTo>
                  <a:cubicBezTo>
                    <a:pt x="436" y="188"/>
                    <a:pt x="440" y="186"/>
                    <a:pt x="444" y="182"/>
                  </a:cubicBezTo>
                  <a:cubicBezTo>
                    <a:pt x="448" y="178"/>
                    <a:pt x="450" y="174"/>
                    <a:pt x="450" y="169"/>
                  </a:cubicBezTo>
                  <a:cubicBezTo>
                    <a:pt x="450" y="38"/>
                    <a:pt x="450" y="38"/>
                    <a:pt x="450" y="38"/>
                  </a:cubicBezTo>
                  <a:cubicBezTo>
                    <a:pt x="450" y="33"/>
                    <a:pt x="448" y="28"/>
                    <a:pt x="444" y="25"/>
                  </a:cubicBezTo>
                  <a:close/>
                  <a:moveTo>
                    <a:pt x="439" y="265"/>
                  </a:moveTo>
                  <a:cubicBezTo>
                    <a:pt x="433" y="262"/>
                    <a:pt x="433" y="262"/>
                    <a:pt x="433" y="262"/>
                  </a:cubicBezTo>
                  <a:cubicBezTo>
                    <a:pt x="377" y="262"/>
                    <a:pt x="377" y="262"/>
                    <a:pt x="377" y="262"/>
                  </a:cubicBezTo>
                  <a:cubicBezTo>
                    <a:pt x="372" y="262"/>
                    <a:pt x="369" y="265"/>
                    <a:pt x="368" y="269"/>
                  </a:cubicBezTo>
                  <a:cubicBezTo>
                    <a:pt x="360" y="289"/>
                    <a:pt x="355" y="300"/>
                    <a:pt x="352" y="303"/>
                  </a:cubicBezTo>
                  <a:cubicBezTo>
                    <a:pt x="339" y="326"/>
                    <a:pt x="321" y="343"/>
                    <a:pt x="298" y="356"/>
                  </a:cubicBezTo>
                  <a:cubicBezTo>
                    <a:pt x="275" y="368"/>
                    <a:pt x="251" y="375"/>
                    <a:pt x="225" y="375"/>
                  </a:cubicBezTo>
                  <a:cubicBezTo>
                    <a:pt x="206" y="375"/>
                    <a:pt x="188" y="371"/>
                    <a:pt x="170" y="364"/>
                  </a:cubicBezTo>
                  <a:cubicBezTo>
                    <a:pt x="153" y="357"/>
                    <a:pt x="137" y="347"/>
                    <a:pt x="123" y="334"/>
                  </a:cubicBezTo>
                  <a:cubicBezTo>
                    <a:pt x="163" y="294"/>
                    <a:pt x="163" y="294"/>
                    <a:pt x="163" y="294"/>
                  </a:cubicBezTo>
                  <a:cubicBezTo>
                    <a:pt x="167" y="291"/>
                    <a:pt x="169" y="286"/>
                    <a:pt x="169" y="281"/>
                  </a:cubicBezTo>
                  <a:cubicBezTo>
                    <a:pt x="169" y="276"/>
                    <a:pt x="167" y="272"/>
                    <a:pt x="163" y="268"/>
                  </a:cubicBezTo>
                  <a:cubicBezTo>
                    <a:pt x="159" y="264"/>
                    <a:pt x="155" y="262"/>
                    <a:pt x="150" y="262"/>
                  </a:cubicBezTo>
                  <a:cubicBezTo>
                    <a:pt x="19" y="262"/>
                    <a:pt x="19" y="262"/>
                    <a:pt x="19" y="262"/>
                  </a:cubicBezTo>
                  <a:cubicBezTo>
                    <a:pt x="14" y="262"/>
                    <a:pt x="9" y="264"/>
                    <a:pt x="6" y="268"/>
                  </a:cubicBezTo>
                  <a:cubicBezTo>
                    <a:pt x="2" y="272"/>
                    <a:pt x="0" y="276"/>
                    <a:pt x="0" y="281"/>
                  </a:cubicBezTo>
                  <a:cubicBezTo>
                    <a:pt x="0" y="412"/>
                    <a:pt x="0" y="412"/>
                    <a:pt x="0" y="412"/>
                  </a:cubicBezTo>
                  <a:cubicBezTo>
                    <a:pt x="0" y="417"/>
                    <a:pt x="2" y="422"/>
                    <a:pt x="6" y="425"/>
                  </a:cubicBezTo>
                  <a:cubicBezTo>
                    <a:pt x="9" y="429"/>
                    <a:pt x="14" y="431"/>
                    <a:pt x="19" y="431"/>
                  </a:cubicBezTo>
                  <a:cubicBezTo>
                    <a:pt x="24" y="431"/>
                    <a:pt x="28" y="429"/>
                    <a:pt x="32" y="425"/>
                  </a:cubicBezTo>
                  <a:cubicBezTo>
                    <a:pt x="70" y="388"/>
                    <a:pt x="70" y="388"/>
                    <a:pt x="70" y="388"/>
                  </a:cubicBezTo>
                  <a:cubicBezTo>
                    <a:pt x="91" y="407"/>
                    <a:pt x="114" y="423"/>
                    <a:pt x="141" y="434"/>
                  </a:cubicBezTo>
                  <a:cubicBezTo>
                    <a:pt x="168" y="444"/>
                    <a:pt x="195" y="450"/>
                    <a:pt x="224" y="450"/>
                  </a:cubicBezTo>
                  <a:cubicBezTo>
                    <a:pt x="277" y="450"/>
                    <a:pt x="324" y="433"/>
                    <a:pt x="364" y="401"/>
                  </a:cubicBezTo>
                  <a:cubicBezTo>
                    <a:pt x="403" y="368"/>
                    <a:pt x="429" y="326"/>
                    <a:pt x="442" y="274"/>
                  </a:cubicBezTo>
                  <a:cubicBezTo>
                    <a:pt x="442" y="272"/>
                    <a:pt x="442" y="272"/>
                    <a:pt x="442" y="272"/>
                  </a:cubicBezTo>
                  <a:lnTo>
                    <a:pt x="439" y="265"/>
                  </a:lnTo>
                  <a:close/>
                </a:path>
              </a:pathLst>
            </a:custGeom>
            <a:solidFill>
              <a:srgbClr val="1155CC"/>
            </a:solidFill>
            <a:ln cap="flat" cmpd="sng" w="9525">
              <a:solidFill>
                <a:srgbClr val="AEABAB"/>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Calibri"/>
                  <a:ea typeface="Calibri"/>
                  <a:cs typeface="Calibri"/>
                  <a:sym typeface="Calibri"/>
                </a:rPr>
                <a:t>4</a:t>
              </a:r>
              <a:endParaRPr b="0" i="0" sz="5300" u="none" cap="none" strike="noStrike">
                <a:solidFill>
                  <a:srgbClr val="000000"/>
                </a:solidFill>
                <a:latin typeface="Calibri"/>
                <a:ea typeface="Calibri"/>
                <a:cs typeface="Calibri"/>
                <a:sym typeface="Calibri"/>
              </a:endParaRPr>
            </a:p>
          </p:txBody>
        </p:sp>
      </p:grpSp>
      <p:grpSp>
        <p:nvGrpSpPr>
          <p:cNvPr id="144" name="Google Shape;144;p18"/>
          <p:cNvGrpSpPr/>
          <p:nvPr/>
        </p:nvGrpSpPr>
        <p:grpSpPr>
          <a:xfrm>
            <a:off x="5828383" y="1787490"/>
            <a:ext cx="1536300" cy="1846748"/>
            <a:chOff x="5711427" y="1635090"/>
            <a:chExt cx="1536300" cy="1846748"/>
          </a:xfrm>
        </p:grpSpPr>
        <p:sp>
          <p:nvSpPr>
            <p:cNvPr id="145" name="Google Shape;145;p18"/>
            <p:cNvSpPr txBox="1"/>
            <p:nvPr/>
          </p:nvSpPr>
          <p:spPr>
            <a:xfrm>
              <a:off x="5711427" y="1635090"/>
              <a:ext cx="1536300" cy="7080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Calibri"/>
                  <a:ea typeface="Calibri"/>
                  <a:cs typeface="Calibri"/>
                  <a:sym typeface="Calibri"/>
                </a:rPr>
                <a:t>Comparison</a:t>
              </a:r>
              <a:br>
                <a:rPr b="1" i="0" lang="en" sz="2000" u="none" cap="none" strike="noStrike">
                  <a:solidFill>
                    <a:srgbClr val="000000"/>
                  </a:solidFill>
                  <a:latin typeface="Calibri"/>
                  <a:ea typeface="Calibri"/>
                  <a:cs typeface="Calibri"/>
                  <a:sym typeface="Calibri"/>
                </a:rPr>
              </a:br>
              <a:r>
                <a:rPr b="1" i="0" lang="en" sz="2000" u="none" cap="none" strike="noStrike">
                  <a:solidFill>
                    <a:srgbClr val="000000"/>
                  </a:solidFill>
                  <a:latin typeface="Calibri"/>
                  <a:ea typeface="Calibri"/>
                  <a:cs typeface="Calibri"/>
                  <a:sym typeface="Calibri"/>
                </a:rPr>
                <a:t>tes</a:t>
              </a:r>
              <a:r>
                <a:rPr b="1" lang="en" sz="2000">
                  <a:latin typeface="Calibri"/>
                  <a:ea typeface="Calibri"/>
                  <a:cs typeface="Calibri"/>
                  <a:sym typeface="Calibri"/>
                </a:rPr>
                <a:t>t</a:t>
              </a:r>
              <a:endParaRPr b="1" i="0" sz="2000" u="none" cap="none" strike="noStrike">
                <a:solidFill>
                  <a:srgbClr val="000000"/>
                </a:solidFill>
                <a:latin typeface="Calibri"/>
                <a:ea typeface="Calibri"/>
                <a:cs typeface="Calibri"/>
                <a:sym typeface="Calibri"/>
              </a:endParaRPr>
            </a:p>
          </p:txBody>
        </p:sp>
        <p:sp>
          <p:nvSpPr>
            <p:cNvPr id="125" name="Google Shape;125;p18"/>
            <p:cNvSpPr/>
            <p:nvPr/>
          </p:nvSpPr>
          <p:spPr>
            <a:xfrm>
              <a:off x="5967621" y="2325948"/>
              <a:ext cx="1023900" cy="966300"/>
            </a:xfrm>
            <a:prstGeom prst="ellipse">
              <a:avLst/>
            </a:prstGeom>
            <a:solidFill>
              <a:srgbClr val="1C4587"/>
            </a:solidFill>
            <a:ln cap="flat" cmpd="sng" w="9525">
              <a:solidFill>
                <a:srgbClr val="AEABA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rgbClr val="FFFFFF"/>
                  </a:solidFill>
                  <a:latin typeface="Calibri"/>
                  <a:ea typeface="Calibri"/>
                  <a:cs typeface="Calibri"/>
                  <a:sym typeface="Calibri"/>
                </a:rPr>
                <a:t>5</a:t>
              </a:r>
              <a:endParaRPr b="0" i="0" sz="4000" u="none" cap="none" strike="noStrike">
                <a:solidFill>
                  <a:srgbClr val="FFFFFF"/>
                </a:solidFill>
                <a:latin typeface="Calibri"/>
                <a:ea typeface="Calibri"/>
                <a:cs typeface="Calibri"/>
                <a:sym typeface="Calibri"/>
              </a:endParaRPr>
            </a:p>
          </p:txBody>
        </p:sp>
        <p:sp>
          <p:nvSpPr>
            <p:cNvPr id="146" name="Google Shape;146;p18"/>
            <p:cNvSpPr/>
            <p:nvPr/>
          </p:nvSpPr>
          <p:spPr>
            <a:xfrm>
              <a:off x="6645893" y="2932670"/>
              <a:ext cx="581768" cy="549169"/>
            </a:xfrm>
            <a:custGeom>
              <a:rect b="b" l="l" r="r" t="t"/>
              <a:pathLst>
                <a:path extrusionOk="0" h="450" w="450">
                  <a:moveTo>
                    <a:pt x="444" y="25"/>
                  </a:moveTo>
                  <a:cubicBezTo>
                    <a:pt x="440" y="21"/>
                    <a:pt x="436" y="19"/>
                    <a:pt x="431" y="19"/>
                  </a:cubicBezTo>
                  <a:cubicBezTo>
                    <a:pt x="426" y="19"/>
                    <a:pt x="421" y="21"/>
                    <a:pt x="418" y="25"/>
                  </a:cubicBezTo>
                  <a:cubicBezTo>
                    <a:pt x="380" y="62"/>
                    <a:pt x="380" y="62"/>
                    <a:pt x="380" y="62"/>
                  </a:cubicBezTo>
                  <a:cubicBezTo>
                    <a:pt x="359" y="43"/>
                    <a:pt x="335" y="27"/>
                    <a:pt x="308" y="17"/>
                  </a:cubicBezTo>
                  <a:cubicBezTo>
                    <a:pt x="281" y="6"/>
                    <a:pt x="253" y="0"/>
                    <a:pt x="225" y="0"/>
                  </a:cubicBezTo>
                  <a:cubicBezTo>
                    <a:pt x="171" y="0"/>
                    <a:pt x="124" y="17"/>
                    <a:pt x="84" y="49"/>
                  </a:cubicBezTo>
                  <a:cubicBezTo>
                    <a:pt x="44" y="81"/>
                    <a:pt x="18" y="124"/>
                    <a:pt x="5" y="176"/>
                  </a:cubicBezTo>
                  <a:cubicBezTo>
                    <a:pt x="5" y="178"/>
                    <a:pt x="5" y="178"/>
                    <a:pt x="5" y="178"/>
                  </a:cubicBezTo>
                  <a:cubicBezTo>
                    <a:pt x="8" y="185"/>
                    <a:pt x="8" y="185"/>
                    <a:pt x="8" y="185"/>
                  </a:cubicBezTo>
                  <a:cubicBezTo>
                    <a:pt x="15" y="188"/>
                    <a:pt x="15" y="188"/>
                    <a:pt x="15" y="188"/>
                  </a:cubicBezTo>
                  <a:cubicBezTo>
                    <a:pt x="73" y="188"/>
                    <a:pt x="73" y="188"/>
                    <a:pt x="73" y="188"/>
                  </a:cubicBezTo>
                  <a:cubicBezTo>
                    <a:pt x="77" y="188"/>
                    <a:pt x="80" y="185"/>
                    <a:pt x="82" y="181"/>
                  </a:cubicBezTo>
                  <a:cubicBezTo>
                    <a:pt x="90" y="161"/>
                    <a:pt x="95" y="150"/>
                    <a:pt x="97" y="147"/>
                  </a:cubicBezTo>
                  <a:cubicBezTo>
                    <a:pt x="111" y="124"/>
                    <a:pt x="129" y="107"/>
                    <a:pt x="152" y="94"/>
                  </a:cubicBezTo>
                  <a:cubicBezTo>
                    <a:pt x="174" y="82"/>
                    <a:pt x="199" y="75"/>
                    <a:pt x="225" y="75"/>
                  </a:cubicBezTo>
                  <a:cubicBezTo>
                    <a:pt x="264" y="75"/>
                    <a:pt x="298" y="89"/>
                    <a:pt x="327" y="115"/>
                  </a:cubicBezTo>
                  <a:cubicBezTo>
                    <a:pt x="287" y="156"/>
                    <a:pt x="287" y="156"/>
                    <a:pt x="287" y="156"/>
                  </a:cubicBezTo>
                  <a:cubicBezTo>
                    <a:pt x="283" y="159"/>
                    <a:pt x="281" y="164"/>
                    <a:pt x="281" y="169"/>
                  </a:cubicBezTo>
                  <a:cubicBezTo>
                    <a:pt x="281" y="174"/>
                    <a:pt x="283" y="178"/>
                    <a:pt x="287" y="182"/>
                  </a:cubicBezTo>
                  <a:cubicBezTo>
                    <a:pt x="290" y="186"/>
                    <a:pt x="295" y="188"/>
                    <a:pt x="300" y="188"/>
                  </a:cubicBezTo>
                  <a:cubicBezTo>
                    <a:pt x="431" y="188"/>
                    <a:pt x="431" y="188"/>
                    <a:pt x="431" y="188"/>
                  </a:cubicBezTo>
                  <a:cubicBezTo>
                    <a:pt x="436" y="188"/>
                    <a:pt x="440" y="186"/>
                    <a:pt x="444" y="182"/>
                  </a:cubicBezTo>
                  <a:cubicBezTo>
                    <a:pt x="448" y="178"/>
                    <a:pt x="450" y="174"/>
                    <a:pt x="450" y="169"/>
                  </a:cubicBezTo>
                  <a:cubicBezTo>
                    <a:pt x="450" y="38"/>
                    <a:pt x="450" y="38"/>
                    <a:pt x="450" y="38"/>
                  </a:cubicBezTo>
                  <a:cubicBezTo>
                    <a:pt x="450" y="33"/>
                    <a:pt x="448" y="28"/>
                    <a:pt x="444" y="25"/>
                  </a:cubicBezTo>
                  <a:close/>
                  <a:moveTo>
                    <a:pt x="439" y="265"/>
                  </a:moveTo>
                  <a:cubicBezTo>
                    <a:pt x="433" y="262"/>
                    <a:pt x="433" y="262"/>
                    <a:pt x="433" y="262"/>
                  </a:cubicBezTo>
                  <a:cubicBezTo>
                    <a:pt x="377" y="262"/>
                    <a:pt x="377" y="262"/>
                    <a:pt x="377" y="262"/>
                  </a:cubicBezTo>
                  <a:cubicBezTo>
                    <a:pt x="372" y="262"/>
                    <a:pt x="369" y="265"/>
                    <a:pt x="368" y="269"/>
                  </a:cubicBezTo>
                  <a:cubicBezTo>
                    <a:pt x="360" y="289"/>
                    <a:pt x="355" y="300"/>
                    <a:pt x="352" y="303"/>
                  </a:cubicBezTo>
                  <a:cubicBezTo>
                    <a:pt x="339" y="326"/>
                    <a:pt x="321" y="343"/>
                    <a:pt x="298" y="356"/>
                  </a:cubicBezTo>
                  <a:cubicBezTo>
                    <a:pt x="275" y="368"/>
                    <a:pt x="251" y="375"/>
                    <a:pt x="225" y="375"/>
                  </a:cubicBezTo>
                  <a:cubicBezTo>
                    <a:pt x="206" y="375"/>
                    <a:pt x="188" y="371"/>
                    <a:pt x="170" y="364"/>
                  </a:cubicBezTo>
                  <a:cubicBezTo>
                    <a:pt x="153" y="357"/>
                    <a:pt x="137" y="347"/>
                    <a:pt x="123" y="334"/>
                  </a:cubicBezTo>
                  <a:cubicBezTo>
                    <a:pt x="163" y="294"/>
                    <a:pt x="163" y="294"/>
                    <a:pt x="163" y="294"/>
                  </a:cubicBezTo>
                  <a:cubicBezTo>
                    <a:pt x="167" y="291"/>
                    <a:pt x="169" y="286"/>
                    <a:pt x="169" y="281"/>
                  </a:cubicBezTo>
                  <a:cubicBezTo>
                    <a:pt x="169" y="276"/>
                    <a:pt x="167" y="272"/>
                    <a:pt x="163" y="268"/>
                  </a:cubicBezTo>
                  <a:cubicBezTo>
                    <a:pt x="159" y="264"/>
                    <a:pt x="155" y="262"/>
                    <a:pt x="150" y="262"/>
                  </a:cubicBezTo>
                  <a:cubicBezTo>
                    <a:pt x="19" y="262"/>
                    <a:pt x="19" y="262"/>
                    <a:pt x="19" y="262"/>
                  </a:cubicBezTo>
                  <a:cubicBezTo>
                    <a:pt x="14" y="262"/>
                    <a:pt x="9" y="264"/>
                    <a:pt x="6" y="268"/>
                  </a:cubicBezTo>
                  <a:cubicBezTo>
                    <a:pt x="2" y="272"/>
                    <a:pt x="0" y="276"/>
                    <a:pt x="0" y="281"/>
                  </a:cubicBezTo>
                  <a:cubicBezTo>
                    <a:pt x="0" y="412"/>
                    <a:pt x="0" y="412"/>
                    <a:pt x="0" y="412"/>
                  </a:cubicBezTo>
                  <a:cubicBezTo>
                    <a:pt x="0" y="417"/>
                    <a:pt x="2" y="422"/>
                    <a:pt x="6" y="425"/>
                  </a:cubicBezTo>
                  <a:cubicBezTo>
                    <a:pt x="9" y="429"/>
                    <a:pt x="14" y="431"/>
                    <a:pt x="19" y="431"/>
                  </a:cubicBezTo>
                  <a:cubicBezTo>
                    <a:pt x="24" y="431"/>
                    <a:pt x="28" y="429"/>
                    <a:pt x="32" y="425"/>
                  </a:cubicBezTo>
                  <a:cubicBezTo>
                    <a:pt x="70" y="388"/>
                    <a:pt x="70" y="388"/>
                    <a:pt x="70" y="388"/>
                  </a:cubicBezTo>
                  <a:cubicBezTo>
                    <a:pt x="91" y="407"/>
                    <a:pt x="114" y="423"/>
                    <a:pt x="141" y="434"/>
                  </a:cubicBezTo>
                  <a:cubicBezTo>
                    <a:pt x="168" y="444"/>
                    <a:pt x="195" y="450"/>
                    <a:pt x="224" y="450"/>
                  </a:cubicBezTo>
                  <a:cubicBezTo>
                    <a:pt x="277" y="450"/>
                    <a:pt x="324" y="433"/>
                    <a:pt x="364" y="401"/>
                  </a:cubicBezTo>
                  <a:cubicBezTo>
                    <a:pt x="403" y="368"/>
                    <a:pt x="429" y="326"/>
                    <a:pt x="442" y="274"/>
                  </a:cubicBezTo>
                  <a:cubicBezTo>
                    <a:pt x="442" y="272"/>
                    <a:pt x="442" y="272"/>
                    <a:pt x="442" y="272"/>
                  </a:cubicBezTo>
                  <a:lnTo>
                    <a:pt x="439" y="265"/>
                  </a:lnTo>
                  <a:close/>
                </a:path>
              </a:pathLst>
            </a:custGeom>
            <a:solidFill>
              <a:srgbClr val="1155CC"/>
            </a:solidFill>
            <a:ln cap="flat" cmpd="sng" w="9525">
              <a:solidFill>
                <a:srgbClr val="AEABAB"/>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5300"/>
                <a:buFont typeface="Arial"/>
                <a:buNone/>
              </a:pPr>
              <a:r>
                <a:t/>
              </a:r>
              <a:endParaRPr b="0" i="0" sz="5300" u="none" cap="none" strike="noStrike">
                <a:solidFill>
                  <a:srgbClr val="FFFFFF"/>
                </a:solidFill>
                <a:latin typeface="Calibri"/>
                <a:ea typeface="Calibri"/>
                <a:cs typeface="Calibri"/>
                <a:sym typeface="Calibri"/>
              </a:endParaRPr>
            </a:p>
          </p:txBody>
        </p:sp>
      </p:grpSp>
      <p:sp>
        <p:nvSpPr>
          <p:cNvPr id="147" name="Google Shape;147;p18"/>
          <p:cNvSpPr/>
          <p:nvPr/>
        </p:nvSpPr>
        <p:spPr>
          <a:xfrm flipH="1">
            <a:off x="616125" y="3393025"/>
            <a:ext cx="7668000" cy="871800"/>
          </a:xfrm>
          <a:prstGeom prst="curvedUpArrow">
            <a:avLst>
              <a:gd fmla="val 44203" name="adj1"/>
              <a:gd fmla="val 76813" name="adj2"/>
              <a:gd fmla="val 26577" name="adj3"/>
            </a:avLst>
          </a:prstGeom>
          <a:gradFill>
            <a:gsLst>
              <a:gs pos="0">
                <a:srgbClr val="8C8C8C"/>
              </a:gs>
              <a:gs pos="100000">
                <a:srgbClr val="404040"/>
              </a:gs>
            </a:gsLst>
            <a:lin ang="540001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8" name="Google Shape;148;p18"/>
          <p:cNvCxnSpPr/>
          <p:nvPr/>
        </p:nvCxnSpPr>
        <p:spPr>
          <a:xfrm>
            <a:off x="948100" y="1518039"/>
            <a:ext cx="7182000" cy="2100"/>
          </a:xfrm>
          <a:prstGeom prst="straightConnector1">
            <a:avLst/>
          </a:prstGeom>
          <a:noFill/>
          <a:ln cap="flat" cmpd="sng" w="38100">
            <a:solidFill>
              <a:srgbClr val="38761D"/>
            </a:solidFill>
            <a:prstDash val="solid"/>
            <a:round/>
            <a:headEnd len="med" w="med" type="triangle"/>
            <a:tailEnd len="med" w="med" type="triangle"/>
          </a:ln>
        </p:spPr>
      </p:cxnSp>
      <p:sp>
        <p:nvSpPr>
          <p:cNvPr id="149" name="Google Shape;149;p18"/>
          <p:cNvSpPr txBox="1"/>
          <p:nvPr/>
        </p:nvSpPr>
        <p:spPr>
          <a:xfrm>
            <a:off x="2397700" y="1224850"/>
            <a:ext cx="428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3-4</a:t>
            </a:r>
            <a:r>
              <a:rPr b="1" lang="en">
                <a:latin typeface="Roboto"/>
                <a:ea typeface="Roboto"/>
                <a:cs typeface="Roboto"/>
                <a:sym typeface="Roboto"/>
              </a:rPr>
              <a:t> months - DTO partners with departments</a:t>
            </a:r>
            <a:endParaRPr b="1">
              <a:latin typeface="Roboto"/>
              <a:ea typeface="Roboto"/>
              <a:cs typeface="Roboto"/>
              <a:sym typeface="Roboto"/>
            </a:endParaRPr>
          </a:p>
        </p:txBody>
      </p:sp>
      <p:sp>
        <p:nvSpPr>
          <p:cNvPr id="150" name="Google Shape;150;p18"/>
          <p:cNvSpPr txBox="1"/>
          <p:nvPr/>
        </p:nvSpPr>
        <p:spPr>
          <a:xfrm>
            <a:off x="1700100" y="4668300"/>
            <a:ext cx="5743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Roboto"/>
                <a:ea typeface="Roboto"/>
                <a:cs typeface="Roboto"/>
                <a:sym typeface="Roboto"/>
              </a:rPr>
              <a:t>Goal: 80% task completion or +20 % pts over baseline</a:t>
            </a:r>
            <a:endParaRPr b="1" sz="18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4" name="Shape 154"/>
        <p:cNvGrpSpPr/>
        <p:nvPr/>
      </p:nvGrpSpPr>
      <p:grpSpPr>
        <a:xfrm>
          <a:off x="0" y="0"/>
          <a:ext cx="0" cy="0"/>
          <a:chOff x="0" y="0"/>
          <a:chExt cx="0" cy="0"/>
        </a:xfrm>
      </p:grpSpPr>
      <p:sp>
        <p:nvSpPr>
          <p:cNvPr id="155" name="Google Shape;155;p19"/>
          <p:cNvSpPr txBox="1"/>
          <p:nvPr>
            <p:ph type="title"/>
          </p:nvPr>
        </p:nvSpPr>
        <p:spPr>
          <a:xfrm>
            <a:off x="178125" y="260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Usability testing in optimization: measuring task performance</a:t>
            </a:r>
            <a:endParaRPr/>
          </a:p>
        </p:txBody>
      </p:sp>
      <p:sp>
        <p:nvSpPr>
          <p:cNvPr id="156" name="Google Shape;156;p19"/>
          <p:cNvSpPr txBox="1"/>
          <p:nvPr>
            <p:ph idx="1" type="body"/>
          </p:nvPr>
        </p:nvSpPr>
        <p:spPr>
          <a:xfrm>
            <a:off x="221025" y="1195375"/>
            <a:ext cx="5178300" cy="929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Two rounds: baseline and comparison</a:t>
            </a:r>
            <a:endParaRPr/>
          </a:p>
          <a:p>
            <a:pPr indent="-342900" lvl="0" marL="457200" rtl="0" algn="l">
              <a:spcBef>
                <a:spcPts val="0"/>
              </a:spcBef>
              <a:spcAft>
                <a:spcPts val="0"/>
              </a:spcAft>
              <a:buSzPts val="1800"/>
              <a:buChar char="●"/>
            </a:pPr>
            <a:r>
              <a:rPr lang="en"/>
              <a:t>Minimum 18 participants per round</a:t>
            </a:r>
            <a:endParaRPr/>
          </a:p>
        </p:txBody>
      </p:sp>
      <p:pic>
        <p:nvPicPr>
          <p:cNvPr id="157" name="Google Shape;157;p19"/>
          <p:cNvPicPr preferRelativeResize="0"/>
          <p:nvPr/>
        </p:nvPicPr>
        <p:blipFill>
          <a:blip r:embed="rId3">
            <a:alphaModFix/>
          </a:blip>
          <a:stretch>
            <a:fillRect/>
          </a:stretch>
        </p:blipFill>
        <p:spPr>
          <a:xfrm>
            <a:off x="449625" y="2073275"/>
            <a:ext cx="4248625" cy="2180225"/>
          </a:xfrm>
          <a:prstGeom prst="rect">
            <a:avLst/>
          </a:prstGeom>
          <a:noFill/>
          <a:ln cap="flat" cmpd="sng" w="9525">
            <a:solidFill>
              <a:srgbClr val="666666"/>
            </a:solidFill>
            <a:prstDash val="solid"/>
            <a:round/>
            <a:headEnd len="sm" w="sm" type="none"/>
            <a:tailEnd len="sm" w="sm" type="none"/>
          </a:ln>
        </p:spPr>
      </p:pic>
      <p:pic>
        <p:nvPicPr>
          <p:cNvPr id="158" name="Google Shape;158;p19"/>
          <p:cNvPicPr preferRelativeResize="0"/>
          <p:nvPr/>
        </p:nvPicPr>
        <p:blipFill rotWithShape="1">
          <a:blip r:embed="rId4">
            <a:alphaModFix/>
          </a:blip>
          <a:srcRect b="0" l="0" r="0" t="15675"/>
          <a:stretch/>
        </p:blipFill>
        <p:spPr>
          <a:xfrm>
            <a:off x="5192775" y="1036325"/>
            <a:ext cx="3178649" cy="2492930"/>
          </a:xfrm>
          <a:prstGeom prst="rect">
            <a:avLst/>
          </a:prstGeom>
          <a:noFill/>
          <a:ln cap="flat" cmpd="sng" w="9525">
            <a:solidFill>
              <a:srgbClr val="666666"/>
            </a:solidFill>
            <a:prstDash val="solid"/>
            <a:round/>
            <a:headEnd len="sm" w="sm" type="none"/>
            <a:tailEnd len="sm" w="sm" type="none"/>
          </a:ln>
        </p:spPr>
      </p:pic>
      <p:pic>
        <p:nvPicPr>
          <p:cNvPr id="159" name="Google Shape;159;p19"/>
          <p:cNvPicPr preferRelativeResize="0"/>
          <p:nvPr/>
        </p:nvPicPr>
        <p:blipFill rotWithShape="1">
          <a:blip r:embed="rId5">
            <a:alphaModFix/>
          </a:blip>
          <a:srcRect b="0" l="0" r="10217" t="0"/>
          <a:stretch/>
        </p:blipFill>
        <p:spPr>
          <a:xfrm>
            <a:off x="5415725" y="2648900"/>
            <a:ext cx="3586775" cy="236442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0"/>
          <p:cNvSpPr txBox="1"/>
          <p:nvPr>
            <p:ph type="title"/>
          </p:nvPr>
        </p:nvSpPr>
        <p:spPr>
          <a:xfrm>
            <a:off x="178125" y="260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DTO optimization projects 2017-2020</a:t>
            </a:r>
            <a:endParaRPr/>
          </a:p>
        </p:txBody>
      </p:sp>
      <p:graphicFrame>
        <p:nvGraphicFramePr>
          <p:cNvPr id="165" name="Google Shape;165;p20"/>
          <p:cNvGraphicFramePr/>
          <p:nvPr/>
        </p:nvGraphicFramePr>
        <p:xfrm>
          <a:off x="241402" y="866319"/>
          <a:ext cx="3000000" cy="3000000"/>
        </p:xfrm>
        <a:graphic>
          <a:graphicData uri="http://schemas.openxmlformats.org/drawingml/2006/table">
            <a:tbl>
              <a:tblPr>
                <a:noFill/>
                <a:tableStyleId>{45C2EF07-1C05-4654-88C4-5F78FEFC8124}</a:tableStyleId>
              </a:tblPr>
              <a:tblGrid>
                <a:gridCol w="612950"/>
                <a:gridCol w="2795025"/>
                <a:gridCol w="978450"/>
                <a:gridCol w="1240425"/>
                <a:gridCol w="1191975"/>
                <a:gridCol w="682800"/>
                <a:gridCol w="1048300"/>
              </a:tblGrid>
              <a:tr h="363725">
                <a:tc>
                  <a:txBody>
                    <a:bodyPr/>
                    <a:lstStyle/>
                    <a:p>
                      <a:pPr indent="0" lvl="0" marL="0" marR="0" rtl="0" algn="ctr">
                        <a:lnSpc>
                          <a:spcPct val="100000"/>
                        </a:lnSpc>
                        <a:spcBef>
                          <a:spcPts val="0"/>
                        </a:spcBef>
                        <a:spcAft>
                          <a:spcPts val="0"/>
                        </a:spcAft>
                        <a:buNone/>
                      </a:pPr>
                      <a:r>
                        <a:rPr b="1" lang="en" sz="1000">
                          <a:solidFill>
                            <a:srgbClr val="FFFFFF"/>
                          </a:solidFill>
                          <a:latin typeface="Calibri"/>
                          <a:ea typeface="Calibri"/>
                          <a:cs typeface="Calibri"/>
                          <a:sym typeface="Calibri"/>
                        </a:rPr>
                        <a:t>Year</a:t>
                      </a:r>
                      <a:endParaRPr b="1" sz="1000" u="none" cap="none" strike="noStrike">
                        <a:solidFill>
                          <a:srgbClr val="FFFFFF"/>
                        </a:solidFill>
                        <a:latin typeface="Calibri"/>
                        <a:ea typeface="Calibri"/>
                        <a:cs typeface="Calibri"/>
                        <a:sym typeface="Calibri"/>
                      </a:endParaRPr>
                    </a:p>
                  </a:txBody>
                  <a:tcPr marT="25725" marB="25725" marR="51425" marL="5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4D7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1000" u="none" cap="none" strike="noStrike">
                          <a:solidFill>
                            <a:srgbClr val="FFFFFF"/>
                          </a:solidFill>
                          <a:latin typeface="Calibri"/>
                          <a:ea typeface="Calibri"/>
                          <a:cs typeface="Calibri"/>
                          <a:sym typeface="Calibri"/>
                        </a:rPr>
                        <a:t>Project</a:t>
                      </a:r>
                      <a:endParaRPr b="1" sz="1000" u="none" cap="none" strike="noStrike">
                        <a:solidFill>
                          <a:srgbClr val="FFFFFF"/>
                        </a:solidFill>
                        <a:latin typeface="Calibri"/>
                        <a:ea typeface="Calibri"/>
                        <a:cs typeface="Calibri"/>
                        <a:sym typeface="Calibri"/>
                      </a:endParaRPr>
                    </a:p>
                  </a:txBody>
                  <a:tcPr marT="25725" marB="25725" marR="51425" marL="5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4D7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1000" u="none" cap="none" strike="noStrike">
                          <a:solidFill>
                            <a:srgbClr val="FFFFFF"/>
                          </a:solidFill>
                          <a:latin typeface="Calibri"/>
                          <a:ea typeface="Calibri"/>
                          <a:cs typeface="Calibri"/>
                          <a:sym typeface="Calibri"/>
                        </a:rPr>
                        <a:t>Dept</a:t>
                      </a:r>
                      <a:endParaRPr b="1" sz="1000" u="none" cap="none" strike="noStrike">
                        <a:solidFill>
                          <a:srgbClr val="FFFFFF"/>
                        </a:solidFill>
                        <a:latin typeface="Calibri"/>
                        <a:ea typeface="Calibri"/>
                        <a:cs typeface="Calibri"/>
                        <a:sym typeface="Calibri"/>
                      </a:endParaRPr>
                    </a:p>
                  </a:txBody>
                  <a:tcPr marT="25725" marB="25725" marR="51425" marL="5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4D7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1000" u="none" cap="none" strike="noStrike">
                          <a:solidFill>
                            <a:srgbClr val="FFFFFF"/>
                          </a:solidFill>
                          <a:latin typeface="Calibri"/>
                          <a:ea typeface="Calibri"/>
                          <a:cs typeface="Calibri"/>
                          <a:sym typeface="Calibri"/>
                        </a:rPr>
                        <a:t>Baseline Task</a:t>
                      </a:r>
                      <a:br>
                        <a:rPr b="1" lang="en" sz="1000">
                          <a:solidFill>
                            <a:srgbClr val="FFFFFF"/>
                          </a:solidFill>
                          <a:latin typeface="Calibri"/>
                          <a:ea typeface="Calibri"/>
                          <a:cs typeface="Calibri"/>
                          <a:sym typeface="Calibri"/>
                        </a:rPr>
                      </a:br>
                      <a:r>
                        <a:rPr b="1" lang="en" sz="1000" u="none" cap="none" strike="noStrike">
                          <a:solidFill>
                            <a:srgbClr val="FFFFFF"/>
                          </a:solidFill>
                          <a:latin typeface="Calibri"/>
                          <a:ea typeface="Calibri"/>
                          <a:cs typeface="Calibri"/>
                          <a:sym typeface="Calibri"/>
                        </a:rPr>
                        <a:t>Success (%)</a:t>
                      </a:r>
                      <a:endParaRPr b="1" sz="1000" u="none" cap="none" strike="noStrike">
                        <a:solidFill>
                          <a:srgbClr val="FFFFFF"/>
                        </a:solidFill>
                        <a:latin typeface="Calibri"/>
                        <a:ea typeface="Calibri"/>
                        <a:cs typeface="Calibri"/>
                        <a:sym typeface="Calibri"/>
                      </a:endParaRPr>
                    </a:p>
                  </a:txBody>
                  <a:tcPr marT="25725" marB="25725" marR="51425" marL="5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4D71"/>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 sz="1000" u="none" cap="none" strike="noStrike">
                          <a:solidFill>
                            <a:srgbClr val="FFFFFF"/>
                          </a:solidFill>
                          <a:latin typeface="Calibri"/>
                          <a:ea typeface="Calibri"/>
                          <a:cs typeface="Calibri"/>
                          <a:sym typeface="Calibri"/>
                        </a:rPr>
                        <a:t>Prototype Task Success (%)</a:t>
                      </a:r>
                      <a:endParaRPr b="1" sz="1000" u="none" cap="none" strike="noStrike">
                        <a:solidFill>
                          <a:srgbClr val="FFFFFF"/>
                        </a:solidFill>
                        <a:latin typeface="Calibri"/>
                        <a:ea typeface="Calibri"/>
                        <a:cs typeface="Calibri"/>
                        <a:sym typeface="Calibri"/>
                      </a:endParaRPr>
                    </a:p>
                  </a:txBody>
                  <a:tcPr marT="25725" marB="25725" marR="51425" marL="5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4D7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1000" u="none" cap="none" strike="noStrike">
                          <a:solidFill>
                            <a:srgbClr val="FFFFFF"/>
                          </a:solidFill>
                          <a:latin typeface="Calibri"/>
                          <a:ea typeface="Calibri"/>
                          <a:cs typeface="Calibri"/>
                          <a:sym typeface="Calibri"/>
                        </a:rPr>
                        <a:t>Change (pts)</a:t>
                      </a:r>
                      <a:endParaRPr b="1" sz="1000" u="none" cap="none" strike="noStrike">
                        <a:solidFill>
                          <a:srgbClr val="FFFFFF"/>
                        </a:solidFill>
                        <a:latin typeface="Calibri"/>
                        <a:ea typeface="Calibri"/>
                        <a:cs typeface="Calibri"/>
                        <a:sym typeface="Calibri"/>
                      </a:endParaRPr>
                    </a:p>
                  </a:txBody>
                  <a:tcPr marT="25725" marB="25725" marR="51425" marL="5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4D71"/>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1000" u="none" cap="none" strike="noStrike">
                          <a:solidFill>
                            <a:srgbClr val="FFFFFF"/>
                          </a:solidFill>
                          <a:latin typeface="Calibri"/>
                          <a:ea typeface="Calibri"/>
                          <a:cs typeface="Calibri"/>
                          <a:sym typeface="Calibri"/>
                        </a:rPr>
                        <a:t>Implementation status</a:t>
                      </a:r>
                      <a:endParaRPr b="1" sz="1000" u="none" cap="none" strike="noStrike">
                        <a:solidFill>
                          <a:srgbClr val="FFFFFF"/>
                        </a:solidFill>
                        <a:latin typeface="Calibri"/>
                        <a:ea typeface="Calibri"/>
                        <a:cs typeface="Calibri"/>
                        <a:sym typeface="Calibri"/>
                      </a:endParaRPr>
                    </a:p>
                  </a:txBody>
                  <a:tcPr marT="25725" marB="25725" marR="51425" marL="5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4D71"/>
                    </a:solidFill>
                  </a:tcPr>
                </a:tc>
              </a:tr>
              <a:tr h="192575">
                <a:tc>
                  <a:txBody>
                    <a:bodyPr/>
                    <a:lstStyle/>
                    <a:p>
                      <a:pPr indent="0" lvl="0" marL="0" marR="0" rtl="0" algn="l">
                        <a:lnSpc>
                          <a:spcPct val="100000"/>
                        </a:lnSpc>
                        <a:spcBef>
                          <a:spcPts val="0"/>
                        </a:spcBef>
                        <a:spcAft>
                          <a:spcPts val="0"/>
                        </a:spcAft>
                        <a:buNone/>
                      </a:pPr>
                      <a:r>
                        <a:rPr b="1" lang="en" sz="800">
                          <a:solidFill>
                            <a:srgbClr val="333E48"/>
                          </a:solidFill>
                        </a:rPr>
                        <a:t>2017</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800" u="none" cap="none" strike="noStrike">
                          <a:solidFill>
                            <a:srgbClr val="333E48"/>
                          </a:solidFill>
                          <a:latin typeface="Arial"/>
                          <a:ea typeface="Arial"/>
                          <a:cs typeface="Arial"/>
                          <a:sym typeface="Arial"/>
                        </a:rPr>
                        <a:t>Business start-up activities (pilot)</a:t>
                      </a:r>
                      <a:endParaRPr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4D71"/>
                        </a:buClr>
                        <a:buSzPts val="2000"/>
                        <a:buFont typeface="Calibri"/>
                        <a:buNone/>
                      </a:pPr>
                      <a:r>
                        <a:rPr lang="en" sz="800" u="none" cap="none" strike="noStrike">
                          <a:solidFill>
                            <a:srgbClr val="000000"/>
                          </a:solidFill>
                          <a:latin typeface="Arial"/>
                          <a:ea typeface="Arial"/>
                          <a:cs typeface="Arial"/>
                          <a:sym typeface="Arial"/>
                        </a:rPr>
                        <a:t>ISED CRA</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52 </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88</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4D71"/>
                        </a:buClr>
                        <a:buSzPts val="3200"/>
                        <a:buFont typeface="Calibri"/>
                        <a:buNone/>
                      </a:pPr>
                      <a:r>
                        <a:rPr b="1" lang="en" sz="800" u="none" cap="none" strike="noStrike">
                          <a:solidFill>
                            <a:srgbClr val="000000"/>
                          </a:solidFill>
                          <a:latin typeface="Arial"/>
                          <a:ea typeface="Arial"/>
                          <a:cs typeface="Arial"/>
                          <a:sym typeface="Arial"/>
                        </a:rPr>
                        <a:t>+36</a:t>
                      </a:r>
                      <a:endParaRPr b="1"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 sz="800" u="none" cap="none" strike="noStrike">
                          <a:solidFill>
                            <a:srgbClr val="000000"/>
                          </a:solidFill>
                          <a:latin typeface="Arial"/>
                          <a:ea typeface="Arial"/>
                          <a:cs typeface="Arial"/>
                          <a:sym typeface="Arial"/>
                        </a:rPr>
                        <a:t>Live</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FDE00"/>
                    </a:solidFill>
                  </a:tcPr>
                </a:tc>
              </a:tr>
              <a:tr h="192575">
                <a:tc>
                  <a:txBody>
                    <a:bodyPr/>
                    <a:lstStyle/>
                    <a:p>
                      <a:pPr indent="0" lvl="0" marL="0" marR="0" rtl="0" algn="l">
                        <a:lnSpc>
                          <a:spcPct val="100000"/>
                        </a:lnSpc>
                        <a:spcBef>
                          <a:spcPts val="0"/>
                        </a:spcBef>
                        <a:spcAft>
                          <a:spcPts val="0"/>
                        </a:spcAft>
                        <a:buNone/>
                      </a:pPr>
                      <a:r>
                        <a:rPr b="1" lang="en" sz="800">
                          <a:solidFill>
                            <a:srgbClr val="333E48"/>
                          </a:solidFill>
                        </a:rPr>
                        <a:t>2017</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800" u="none" cap="none" strike="noStrike">
                          <a:solidFill>
                            <a:srgbClr val="333E48"/>
                          </a:solidFill>
                          <a:latin typeface="Arial"/>
                          <a:ea typeface="Arial"/>
                          <a:cs typeface="Arial"/>
                          <a:sym typeface="Arial"/>
                        </a:rPr>
                        <a:t>Visit Canada – travel documentation (pilot)</a:t>
                      </a:r>
                      <a:endParaRPr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l">
                        <a:lnSpc>
                          <a:spcPct val="100000"/>
                        </a:lnSpc>
                        <a:spcBef>
                          <a:spcPts val="0"/>
                        </a:spcBef>
                        <a:spcAft>
                          <a:spcPts val="0"/>
                        </a:spcAft>
                        <a:buClr>
                          <a:srgbClr val="004D71"/>
                        </a:buClr>
                        <a:buSzPts val="2000"/>
                        <a:buFont typeface="Calibri"/>
                        <a:buNone/>
                      </a:pPr>
                      <a:r>
                        <a:rPr lang="en" sz="800" u="none" cap="none" strike="noStrike">
                          <a:solidFill>
                            <a:srgbClr val="000000"/>
                          </a:solidFill>
                          <a:latin typeface="Arial"/>
                          <a:ea typeface="Arial"/>
                          <a:cs typeface="Arial"/>
                          <a:sym typeface="Arial"/>
                        </a:rPr>
                        <a:t>IRCC</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45</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92</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4D71"/>
                        </a:buClr>
                        <a:buSzPts val="3200"/>
                        <a:buFont typeface="Calibri"/>
                        <a:buNone/>
                      </a:pPr>
                      <a:r>
                        <a:rPr b="1" lang="en" sz="800" u="none" cap="none" strike="noStrike">
                          <a:solidFill>
                            <a:srgbClr val="000000"/>
                          </a:solidFill>
                          <a:latin typeface="Arial"/>
                          <a:ea typeface="Arial"/>
                          <a:cs typeface="Arial"/>
                          <a:sym typeface="Arial"/>
                        </a:rPr>
                        <a:t>+47</a:t>
                      </a:r>
                      <a:endParaRPr b="1"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Live</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FDE00"/>
                    </a:solidFill>
                  </a:tcPr>
                </a:tc>
              </a:tr>
              <a:tr h="192575">
                <a:tc>
                  <a:txBody>
                    <a:bodyPr/>
                    <a:lstStyle/>
                    <a:p>
                      <a:pPr indent="0" lvl="0" marL="0" marR="0" rtl="0" algn="l">
                        <a:lnSpc>
                          <a:spcPct val="100000"/>
                        </a:lnSpc>
                        <a:spcBef>
                          <a:spcPts val="0"/>
                        </a:spcBef>
                        <a:spcAft>
                          <a:spcPts val="0"/>
                        </a:spcAft>
                        <a:buNone/>
                      </a:pPr>
                      <a:r>
                        <a:rPr b="1" lang="en" sz="800">
                          <a:solidFill>
                            <a:srgbClr val="333E48"/>
                          </a:solidFill>
                        </a:rPr>
                        <a:t>2017</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800" u="none" cap="none" strike="noStrike">
                          <a:solidFill>
                            <a:srgbClr val="333E48"/>
                          </a:solidFill>
                          <a:latin typeface="Arial"/>
                          <a:ea typeface="Arial"/>
                          <a:cs typeface="Arial"/>
                          <a:sym typeface="Arial"/>
                        </a:rPr>
                        <a:t>Local Weather</a:t>
                      </a:r>
                      <a:endParaRPr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4D71"/>
                        </a:buClr>
                        <a:buSzPts val="2000"/>
                        <a:buFont typeface="Calibri"/>
                        <a:buNone/>
                      </a:pPr>
                      <a:r>
                        <a:rPr lang="en" sz="800" u="none" cap="none" strike="noStrike">
                          <a:solidFill>
                            <a:srgbClr val="000000"/>
                          </a:solidFill>
                          <a:latin typeface="Arial"/>
                          <a:ea typeface="Arial"/>
                          <a:cs typeface="Arial"/>
                          <a:sym typeface="Arial"/>
                        </a:rPr>
                        <a:t>ECCC</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33</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72</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4D71"/>
                        </a:buClr>
                        <a:buSzPts val="3200"/>
                        <a:buFont typeface="Calibri"/>
                        <a:buNone/>
                      </a:pPr>
                      <a:r>
                        <a:rPr b="1" lang="en" sz="800" u="none" cap="none" strike="noStrike">
                          <a:solidFill>
                            <a:srgbClr val="000000"/>
                          </a:solidFill>
                          <a:latin typeface="Arial"/>
                          <a:ea typeface="Arial"/>
                          <a:cs typeface="Arial"/>
                          <a:sym typeface="Arial"/>
                        </a:rPr>
                        <a:t>+39</a:t>
                      </a:r>
                      <a:endParaRPr b="1"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Live</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FDE00"/>
                    </a:solidFill>
                  </a:tcPr>
                </a:tc>
              </a:tr>
              <a:tr h="192575">
                <a:tc>
                  <a:txBody>
                    <a:bodyPr/>
                    <a:lstStyle/>
                    <a:p>
                      <a:pPr indent="0" lvl="0" marL="0" marR="0" rtl="0" algn="l">
                        <a:lnSpc>
                          <a:spcPct val="100000"/>
                        </a:lnSpc>
                        <a:spcBef>
                          <a:spcPts val="0"/>
                        </a:spcBef>
                        <a:spcAft>
                          <a:spcPts val="0"/>
                        </a:spcAft>
                        <a:buNone/>
                      </a:pPr>
                      <a:r>
                        <a:rPr b="1" lang="en" sz="800">
                          <a:solidFill>
                            <a:srgbClr val="333E48"/>
                          </a:solidFill>
                        </a:rPr>
                        <a:t>2018</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l">
                        <a:lnSpc>
                          <a:spcPct val="100000"/>
                        </a:lnSpc>
                        <a:spcBef>
                          <a:spcPts val="0"/>
                        </a:spcBef>
                        <a:spcAft>
                          <a:spcPts val="0"/>
                        </a:spcAft>
                        <a:buClr>
                          <a:srgbClr val="004D71"/>
                        </a:buClr>
                        <a:buSzPts val="1400"/>
                        <a:buFont typeface="Calibri"/>
                        <a:buNone/>
                      </a:pPr>
                      <a:r>
                        <a:rPr b="1" lang="en" sz="800" u="none" cap="none" strike="noStrike">
                          <a:solidFill>
                            <a:srgbClr val="333E48"/>
                          </a:solidFill>
                          <a:latin typeface="Arial"/>
                          <a:ea typeface="Arial"/>
                          <a:cs typeface="Arial"/>
                          <a:sym typeface="Arial"/>
                        </a:rPr>
                        <a:t>Disease and immunization</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l">
                        <a:lnSpc>
                          <a:spcPct val="100000"/>
                        </a:lnSpc>
                        <a:spcBef>
                          <a:spcPts val="0"/>
                        </a:spcBef>
                        <a:spcAft>
                          <a:spcPts val="0"/>
                        </a:spcAft>
                        <a:buClr>
                          <a:srgbClr val="004D71"/>
                        </a:buClr>
                        <a:buSzPts val="2000"/>
                        <a:buFont typeface="Calibri"/>
                        <a:buNone/>
                      </a:pPr>
                      <a:r>
                        <a:rPr lang="en" sz="800" u="none" cap="none" strike="noStrike">
                          <a:solidFill>
                            <a:srgbClr val="000000"/>
                          </a:solidFill>
                          <a:latin typeface="Arial"/>
                          <a:ea typeface="Arial"/>
                          <a:cs typeface="Arial"/>
                          <a:sym typeface="Arial"/>
                        </a:rPr>
                        <a:t>HC/GAC</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53</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84</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4D71"/>
                        </a:buClr>
                        <a:buSzPts val="3200"/>
                        <a:buFont typeface="Calibri"/>
                        <a:buNone/>
                      </a:pPr>
                      <a:r>
                        <a:rPr b="1" lang="en" sz="800" u="none" cap="none" strike="noStrike">
                          <a:solidFill>
                            <a:srgbClr val="000000"/>
                          </a:solidFill>
                          <a:latin typeface="Arial"/>
                          <a:ea typeface="Arial"/>
                          <a:cs typeface="Arial"/>
                          <a:sym typeface="Arial"/>
                        </a:rPr>
                        <a:t>+31</a:t>
                      </a:r>
                      <a:endParaRPr b="1"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Live</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FDE00"/>
                    </a:solidFill>
                  </a:tcPr>
                </a:tc>
              </a:tr>
              <a:tr h="192575">
                <a:tc>
                  <a:txBody>
                    <a:bodyPr/>
                    <a:lstStyle/>
                    <a:p>
                      <a:pPr indent="0" lvl="0" marL="0" marR="0" rtl="0" algn="l">
                        <a:lnSpc>
                          <a:spcPct val="100000"/>
                        </a:lnSpc>
                        <a:spcBef>
                          <a:spcPts val="0"/>
                        </a:spcBef>
                        <a:spcAft>
                          <a:spcPts val="0"/>
                        </a:spcAft>
                        <a:buNone/>
                      </a:pPr>
                      <a:r>
                        <a:rPr b="1" lang="en" sz="800">
                          <a:solidFill>
                            <a:srgbClr val="333E48"/>
                          </a:solidFill>
                        </a:rPr>
                        <a:t>2018</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800" u="none" cap="none" strike="noStrike">
                          <a:solidFill>
                            <a:srgbClr val="333E48"/>
                          </a:solidFill>
                          <a:latin typeface="Arial"/>
                          <a:ea typeface="Arial"/>
                          <a:cs typeface="Arial"/>
                          <a:sym typeface="Arial"/>
                        </a:rPr>
                        <a:t>GST/HST and Payroll</a:t>
                      </a:r>
                      <a:endParaRPr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CRA</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48</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76</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4D71"/>
                        </a:buClr>
                        <a:buSzPts val="3200"/>
                        <a:buFont typeface="Calibri"/>
                        <a:buNone/>
                      </a:pPr>
                      <a:r>
                        <a:rPr b="1" lang="en" sz="800" u="none" cap="none" strike="noStrike">
                          <a:solidFill>
                            <a:srgbClr val="000000"/>
                          </a:solidFill>
                          <a:latin typeface="Arial"/>
                          <a:ea typeface="Arial"/>
                          <a:cs typeface="Arial"/>
                          <a:sym typeface="Arial"/>
                        </a:rPr>
                        <a:t>+28</a:t>
                      </a:r>
                      <a:endParaRPr b="1"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Live</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FDE00"/>
                    </a:solidFill>
                  </a:tcPr>
                </a:tc>
              </a:tr>
              <a:tr h="192575">
                <a:tc>
                  <a:txBody>
                    <a:bodyPr/>
                    <a:lstStyle/>
                    <a:p>
                      <a:pPr indent="0" lvl="0" marL="0" marR="0" rtl="0" algn="l">
                        <a:lnSpc>
                          <a:spcPct val="100000"/>
                        </a:lnSpc>
                        <a:spcBef>
                          <a:spcPts val="0"/>
                        </a:spcBef>
                        <a:spcAft>
                          <a:spcPts val="0"/>
                        </a:spcAft>
                        <a:buNone/>
                      </a:pPr>
                      <a:r>
                        <a:rPr b="1" lang="en" sz="800">
                          <a:solidFill>
                            <a:srgbClr val="333E48"/>
                          </a:solidFill>
                        </a:rPr>
                        <a:t>2018</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800" u="none" cap="none" strike="noStrike">
                          <a:solidFill>
                            <a:srgbClr val="333E48"/>
                          </a:solidFill>
                          <a:latin typeface="Arial"/>
                          <a:ea typeface="Arial"/>
                          <a:cs typeface="Arial"/>
                          <a:sym typeface="Arial"/>
                        </a:rPr>
                        <a:t>EI Caregiver Benefits</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ESDC</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52</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79</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4D71"/>
                        </a:buClr>
                        <a:buSzPts val="3200"/>
                        <a:buFont typeface="Calibri"/>
                        <a:buNone/>
                      </a:pPr>
                      <a:r>
                        <a:rPr b="1" lang="en" sz="800" u="none" cap="none" strike="noStrike">
                          <a:solidFill>
                            <a:srgbClr val="000000"/>
                          </a:solidFill>
                          <a:latin typeface="Arial"/>
                          <a:ea typeface="Arial"/>
                          <a:cs typeface="Arial"/>
                          <a:sym typeface="Arial"/>
                        </a:rPr>
                        <a:t>+27</a:t>
                      </a:r>
                      <a:endParaRPr b="1"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Live</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FDE00"/>
                    </a:solidFill>
                  </a:tcPr>
                </a:tc>
              </a:tr>
              <a:tr h="192575">
                <a:tc>
                  <a:txBody>
                    <a:bodyPr/>
                    <a:lstStyle/>
                    <a:p>
                      <a:pPr indent="0" lvl="0" marL="0" marR="0" rtl="0" algn="l">
                        <a:lnSpc>
                          <a:spcPct val="100000"/>
                        </a:lnSpc>
                        <a:spcBef>
                          <a:spcPts val="0"/>
                        </a:spcBef>
                        <a:spcAft>
                          <a:spcPts val="0"/>
                        </a:spcAft>
                        <a:buNone/>
                      </a:pPr>
                      <a:r>
                        <a:rPr b="1" lang="en" sz="800">
                          <a:solidFill>
                            <a:srgbClr val="333E48"/>
                          </a:solidFill>
                        </a:rPr>
                        <a:t>2018</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800" u="none" cap="none" strike="noStrike">
                          <a:solidFill>
                            <a:srgbClr val="333E48"/>
                          </a:solidFill>
                          <a:latin typeface="Arial"/>
                          <a:ea typeface="Arial"/>
                          <a:cs typeface="Arial"/>
                          <a:sym typeface="Arial"/>
                        </a:rPr>
                        <a:t>Business registration and accounts</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4D71"/>
                        </a:buClr>
                        <a:buSzPts val="2000"/>
                        <a:buFont typeface="Calibri"/>
                        <a:buNone/>
                      </a:pPr>
                      <a:r>
                        <a:rPr lang="en" sz="800" u="none" cap="none" strike="noStrike">
                          <a:solidFill>
                            <a:srgbClr val="000000"/>
                          </a:solidFill>
                          <a:latin typeface="Arial"/>
                          <a:ea typeface="Arial"/>
                          <a:cs typeface="Arial"/>
                          <a:sym typeface="Arial"/>
                        </a:rPr>
                        <a:t>CRA</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 sz="800" u="none" cap="none" strike="noStrike">
                          <a:solidFill>
                            <a:srgbClr val="000000"/>
                          </a:solidFill>
                          <a:latin typeface="Arial"/>
                          <a:ea typeface="Arial"/>
                          <a:cs typeface="Arial"/>
                          <a:sym typeface="Arial"/>
                        </a:rPr>
                        <a:t>34</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 sz="800" u="none" cap="none" strike="noStrike">
                          <a:solidFill>
                            <a:srgbClr val="000000"/>
                          </a:solidFill>
                          <a:latin typeface="Arial"/>
                          <a:ea typeface="Arial"/>
                          <a:cs typeface="Arial"/>
                          <a:sym typeface="Arial"/>
                        </a:rPr>
                        <a:t>72</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4D71"/>
                        </a:buClr>
                        <a:buSzPts val="3200"/>
                        <a:buFont typeface="Calibri"/>
                        <a:buNone/>
                      </a:pPr>
                      <a:r>
                        <a:rPr b="1" lang="en" sz="800" u="none" cap="none" strike="noStrike">
                          <a:solidFill>
                            <a:srgbClr val="000000"/>
                          </a:solidFill>
                          <a:latin typeface="Arial"/>
                          <a:ea typeface="Arial"/>
                          <a:cs typeface="Arial"/>
                          <a:sym typeface="Arial"/>
                        </a:rPr>
                        <a:t>+38</a:t>
                      </a:r>
                      <a:endParaRPr b="1"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 sz="800" u="none" cap="none" strike="noStrike">
                          <a:solidFill>
                            <a:srgbClr val="000000"/>
                          </a:solidFill>
                          <a:latin typeface="Arial"/>
                          <a:ea typeface="Arial"/>
                          <a:cs typeface="Arial"/>
                          <a:sym typeface="Arial"/>
                        </a:rPr>
                        <a:t>Underway</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3CECA"/>
                    </a:solidFill>
                  </a:tcPr>
                </a:tc>
              </a:tr>
              <a:tr h="192575">
                <a:tc>
                  <a:txBody>
                    <a:bodyPr/>
                    <a:lstStyle/>
                    <a:p>
                      <a:pPr indent="0" lvl="0" marL="0" marR="0" rtl="0" algn="l">
                        <a:lnSpc>
                          <a:spcPct val="100000"/>
                        </a:lnSpc>
                        <a:spcBef>
                          <a:spcPts val="0"/>
                        </a:spcBef>
                        <a:spcAft>
                          <a:spcPts val="0"/>
                        </a:spcAft>
                        <a:buNone/>
                      </a:pPr>
                      <a:r>
                        <a:rPr b="1" lang="en" sz="800">
                          <a:solidFill>
                            <a:srgbClr val="333E48"/>
                          </a:solidFill>
                        </a:rPr>
                        <a:t>2018</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800" u="none" cap="none" strike="noStrike">
                          <a:solidFill>
                            <a:srgbClr val="333E48"/>
                          </a:solidFill>
                          <a:latin typeface="Arial"/>
                          <a:ea typeface="Arial"/>
                          <a:cs typeface="Arial"/>
                          <a:sym typeface="Arial"/>
                        </a:rPr>
                        <a:t>Recalls and safety alerts</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l">
                        <a:lnSpc>
                          <a:spcPct val="100000"/>
                        </a:lnSpc>
                        <a:spcBef>
                          <a:spcPts val="0"/>
                        </a:spcBef>
                        <a:spcAft>
                          <a:spcPts val="0"/>
                        </a:spcAft>
                        <a:buClr>
                          <a:srgbClr val="004D71"/>
                        </a:buClr>
                        <a:buSzPts val="2000"/>
                        <a:buFont typeface="Calibri"/>
                        <a:buNone/>
                      </a:pPr>
                      <a:r>
                        <a:rPr lang="en" sz="800" u="none" cap="none" strike="noStrike">
                          <a:solidFill>
                            <a:srgbClr val="000000"/>
                          </a:solidFill>
                          <a:latin typeface="Arial"/>
                          <a:ea typeface="Arial"/>
                          <a:cs typeface="Arial"/>
                          <a:sym typeface="Arial"/>
                        </a:rPr>
                        <a:t>HC</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 sz="800" u="none" cap="none" strike="noStrike">
                          <a:solidFill>
                            <a:srgbClr val="000000"/>
                          </a:solidFill>
                          <a:latin typeface="Arial"/>
                          <a:ea typeface="Arial"/>
                          <a:cs typeface="Arial"/>
                          <a:sym typeface="Arial"/>
                        </a:rPr>
                        <a:t>52</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 sz="800" u="none" cap="none" strike="noStrike">
                          <a:solidFill>
                            <a:srgbClr val="000000"/>
                          </a:solidFill>
                          <a:latin typeface="Arial"/>
                          <a:ea typeface="Arial"/>
                          <a:cs typeface="Arial"/>
                          <a:sym typeface="Arial"/>
                        </a:rPr>
                        <a:t>86</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4D71"/>
                        </a:buClr>
                        <a:buSzPts val="3200"/>
                        <a:buFont typeface="Calibri"/>
                        <a:buNone/>
                      </a:pPr>
                      <a:r>
                        <a:rPr b="1" lang="en" sz="800" u="none" cap="none" strike="noStrike">
                          <a:solidFill>
                            <a:srgbClr val="000000"/>
                          </a:solidFill>
                          <a:latin typeface="Arial"/>
                          <a:ea typeface="Arial"/>
                          <a:cs typeface="Arial"/>
                          <a:sym typeface="Arial"/>
                        </a:rPr>
                        <a:t>+34</a:t>
                      </a:r>
                      <a:endParaRPr b="1"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Underway</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3CECA"/>
                    </a:solidFill>
                  </a:tcPr>
                </a:tc>
              </a:tr>
              <a:tr h="192575">
                <a:tc>
                  <a:txBody>
                    <a:bodyPr/>
                    <a:lstStyle/>
                    <a:p>
                      <a:pPr indent="0" lvl="0" marL="0" marR="0" rtl="0" algn="l">
                        <a:lnSpc>
                          <a:spcPct val="100000"/>
                        </a:lnSpc>
                        <a:spcBef>
                          <a:spcPts val="0"/>
                        </a:spcBef>
                        <a:spcAft>
                          <a:spcPts val="0"/>
                        </a:spcAft>
                        <a:buNone/>
                      </a:pPr>
                      <a:r>
                        <a:rPr b="1" lang="en" sz="800">
                          <a:solidFill>
                            <a:srgbClr val="333E48"/>
                          </a:solidFill>
                        </a:rPr>
                        <a:t>2018</a:t>
                      </a:r>
                      <a:endParaRPr b="1" sz="800">
                        <a:solidFill>
                          <a:srgbClr val="333E48"/>
                        </a:solidFil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800" u="none" cap="none" strike="noStrike">
                          <a:solidFill>
                            <a:srgbClr val="333E48"/>
                          </a:solidFill>
                          <a:latin typeface="Arial"/>
                          <a:ea typeface="Arial"/>
                          <a:cs typeface="Arial"/>
                          <a:sym typeface="Arial"/>
                        </a:rPr>
                        <a:t>Find a government job</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4D71"/>
                        </a:buClr>
                        <a:buSzPts val="2000"/>
                        <a:buFont typeface="Calibri"/>
                        <a:buNone/>
                      </a:pPr>
                      <a:r>
                        <a:rPr lang="en" sz="800" u="none" cap="none" strike="noStrike">
                          <a:solidFill>
                            <a:srgbClr val="000000"/>
                          </a:solidFill>
                          <a:latin typeface="Arial"/>
                          <a:ea typeface="Arial"/>
                          <a:cs typeface="Arial"/>
                          <a:sym typeface="Arial"/>
                        </a:rPr>
                        <a:t>ESDC PSC</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 sz="800" u="none" cap="none" strike="noStrike">
                          <a:solidFill>
                            <a:srgbClr val="000000"/>
                          </a:solidFill>
                          <a:latin typeface="Arial"/>
                          <a:ea typeface="Arial"/>
                          <a:cs typeface="Arial"/>
                          <a:sym typeface="Arial"/>
                        </a:rPr>
                        <a:t>59</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 sz="800" u="none" cap="none" strike="noStrike">
                          <a:solidFill>
                            <a:srgbClr val="000000"/>
                          </a:solidFill>
                          <a:latin typeface="Arial"/>
                          <a:ea typeface="Arial"/>
                          <a:cs typeface="Arial"/>
                          <a:sym typeface="Arial"/>
                        </a:rPr>
                        <a:t>85</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4D71"/>
                        </a:buClr>
                        <a:buSzPts val="3200"/>
                        <a:buFont typeface="Calibri"/>
                        <a:buNone/>
                      </a:pPr>
                      <a:r>
                        <a:rPr b="1" lang="en" sz="800" u="none" cap="none" strike="noStrike">
                          <a:solidFill>
                            <a:srgbClr val="000000"/>
                          </a:solidFill>
                          <a:latin typeface="Arial"/>
                          <a:ea typeface="Arial"/>
                          <a:cs typeface="Arial"/>
                          <a:sym typeface="Arial"/>
                        </a:rPr>
                        <a:t>+26</a:t>
                      </a:r>
                      <a:endParaRPr b="1"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Partially live</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FDE00"/>
                    </a:solidFill>
                  </a:tcPr>
                </a:tc>
              </a:tr>
              <a:tr h="192575">
                <a:tc>
                  <a:txBody>
                    <a:bodyPr/>
                    <a:lstStyle/>
                    <a:p>
                      <a:pPr indent="0" lvl="0" marL="0" marR="0" rtl="0" algn="l">
                        <a:lnSpc>
                          <a:spcPct val="100000"/>
                        </a:lnSpc>
                        <a:spcBef>
                          <a:spcPts val="0"/>
                        </a:spcBef>
                        <a:spcAft>
                          <a:spcPts val="0"/>
                        </a:spcAft>
                        <a:buNone/>
                      </a:pPr>
                      <a:r>
                        <a:rPr b="1" lang="en" sz="800">
                          <a:solidFill>
                            <a:srgbClr val="333E48"/>
                          </a:solidFill>
                        </a:rPr>
                        <a:t>2018</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l">
                        <a:lnSpc>
                          <a:spcPct val="100000"/>
                        </a:lnSpc>
                        <a:spcBef>
                          <a:spcPts val="0"/>
                        </a:spcBef>
                        <a:spcAft>
                          <a:spcPts val="0"/>
                        </a:spcAft>
                        <a:buClr>
                          <a:srgbClr val="004D71"/>
                        </a:buClr>
                        <a:buSzPts val="1400"/>
                        <a:buFont typeface="Calibri"/>
                        <a:buNone/>
                      </a:pPr>
                      <a:r>
                        <a:rPr b="1" lang="en" sz="800" u="none" cap="none" strike="noStrike">
                          <a:solidFill>
                            <a:srgbClr val="333E48"/>
                          </a:solidFill>
                          <a:latin typeface="Arial"/>
                          <a:ea typeface="Arial"/>
                          <a:cs typeface="Arial"/>
                          <a:sym typeface="Arial"/>
                        </a:rPr>
                        <a:t>Prepare for the citizenship test</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IRCC</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 sz="800" u="none" cap="none" strike="noStrike">
                          <a:solidFill>
                            <a:srgbClr val="000000"/>
                          </a:solidFill>
                          <a:latin typeface="Arial"/>
                          <a:ea typeface="Arial"/>
                          <a:cs typeface="Arial"/>
                          <a:sym typeface="Arial"/>
                        </a:rPr>
                        <a:t>69</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 sz="800" u="none" cap="none" strike="noStrike">
                          <a:solidFill>
                            <a:srgbClr val="000000"/>
                          </a:solidFill>
                          <a:latin typeface="Arial"/>
                          <a:ea typeface="Arial"/>
                          <a:cs typeface="Arial"/>
                          <a:sym typeface="Arial"/>
                        </a:rPr>
                        <a:t>86</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4D71"/>
                        </a:buClr>
                        <a:buSzPts val="3200"/>
                        <a:buFont typeface="Calibri"/>
                        <a:buNone/>
                      </a:pPr>
                      <a:r>
                        <a:rPr b="1" lang="en" sz="800" u="none" cap="none" strike="noStrike">
                          <a:solidFill>
                            <a:srgbClr val="000000"/>
                          </a:solidFill>
                          <a:latin typeface="Arial"/>
                          <a:ea typeface="Arial"/>
                          <a:cs typeface="Arial"/>
                          <a:sym typeface="Arial"/>
                        </a:rPr>
                        <a:t>+17</a:t>
                      </a:r>
                      <a:endParaRPr b="1"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Underway</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3CECA"/>
                    </a:solidFill>
                  </a:tcPr>
                </a:tc>
              </a:tr>
              <a:tr h="192575">
                <a:tc>
                  <a:txBody>
                    <a:bodyPr/>
                    <a:lstStyle/>
                    <a:p>
                      <a:pPr indent="0" lvl="0" marL="0" marR="0" rtl="0" algn="l">
                        <a:lnSpc>
                          <a:spcPct val="100000"/>
                        </a:lnSpc>
                        <a:spcBef>
                          <a:spcPts val="0"/>
                        </a:spcBef>
                        <a:spcAft>
                          <a:spcPts val="0"/>
                        </a:spcAft>
                        <a:buNone/>
                      </a:pPr>
                      <a:r>
                        <a:rPr b="1" lang="en" sz="800">
                          <a:solidFill>
                            <a:srgbClr val="333E48"/>
                          </a:solidFill>
                        </a:rPr>
                        <a:t>2018</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800" u="none" cap="none" strike="noStrike">
                          <a:solidFill>
                            <a:srgbClr val="333E48"/>
                          </a:solidFill>
                          <a:latin typeface="Arial"/>
                          <a:ea typeface="Arial"/>
                          <a:cs typeface="Arial"/>
                          <a:sym typeface="Arial"/>
                        </a:rPr>
                        <a:t>Student loans and grants</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ESDC</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 sz="800" u="none" cap="none" strike="noStrike">
                          <a:solidFill>
                            <a:srgbClr val="000000"/>
                          </a:solidFill>
                          <a:latin typeface="Arial"/>
                          <a:ea typeface="Arial"/>
                          <a:cs typeface="Arial"/>
                          <a:sym typeface="Arial"/>
                        </a:rPr>
                        <a:t>61</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 sz="800" u="none" cap="none" strike="noStrike">
                          <a:solidFill>
                            <a:srgbClr val="000000"/>
                          </a:solidFill>
                          <a:latin typeface="Arial"/>
                          <a:ea typeface="Arial"/>
                          <a:cs typeface="Arial"/>
                          <a:sym typeface="Arial"/>
                        </a:rPr>
                        <a:t>88</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4D71"/>
                        </a:buClr>
                        <a:buSzPts val="3200"/>
                        <a:buFont typeface="Calibri"/>
                        <a:buNone/>
                      </a:pPr>
                      <a:r>
                        <a:rPr b="1" lang="en" sz="800" u="none" cap="none" strike="noStrike">
                          <a:solidFill>
                            <a:srgbClr val="000000"/>
                          </a:solidFill>
                          <a:latin typeface="Arial"/>
                          <a:ea typeface="Arial"/>
                          <a:cs typeface="Arial"/>
                          <a:sym typeface="Arial"/>
                        </a:rPr>
                        <a:t>+27</a:t>
                      </a:r>
                      <a:endParaRPr b="1"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Live</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FDE00"/>
                    </a:solidFill>
                  </a:tcPr>
                </a:tc>
              </a:tr>
              <a:tr h="192575">
                <a:tc>
                  <a:txBody>
                    <a:bodyPr/>
                    <a:lstStyle/>
                    <a:p>
                      <a:pPr indent="0" lvl="0" marL="0" marR="0" rtl="0" algn="l">
                        <a:lnSpc>
                          <a:spcPct val="100000"/>
                        </a:lnSpc>
                        <a:spcBef>
                          <a:spcPts val="0"/>
                        </a:spcBef>
                        <a:spcAft>
                          <a:spcPts val="0"/>
                        </a:spcAft>
                        <a:buNone/>
                      </a:pPr>
                      <a:r>
                        <a:rPr b="1" lang="en" sz="800">
                          <a:solidFill>
                            <a:srgbClr val="333E48"/>
                          </a:solidFill>
                        </a:rPr>
                        <a:t>2018</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800" u="none" cap="none" strike="noStrike">
                          <a:solidFill>
                            <a:srgbClr val="333E48"/>
                          </a:solidFill>
                          <a:latin typeface="Arial"/>
                          <a:ea typeface="Arial"/>
                          <a:cs typeface="Arial"/>
                          <a:sym typeface="Arial"/>
                        </a:rPr>
                        <a:t>EI maternity and parental leave</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ESDC</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 sz="800" u="none" cap="none" strike="noStrike">
                          <a:solidFill>
                            <a:srgbClr val="000000"/>
                          </a:solidFill>
                          <a:latin typeface="Arial"/>
                          <a:ea typeface="Arial"/>
                          <a:cs typeface="Arial"/>
                          <a:sym typeface="Arial"/>
                        </a:rPr>
                        <a:t>28</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 sz="800" u="none" cap="none" strike="noStrike">
                          <a:solidFill>
                            <a:srgbClr val="000000"/>
                          </a:solidFill>
                          <a:latin typeface="Arial"/>
                          <a:ea typeface="Arial"/>
                          <a:cs typeface="Arial"/>
                          <a:sym typeface="Arial"/>
                        </a:rPr>
                        <a:t>78</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4D71"/>
                        </a:buClr>
                        <a:buSzPts val="3200"/>
                        <a:buFont typeface="Calibri"/>
                        <a:buNone/>
                      </a:pPr>
                      <a:r>
                        <a:rPr b="1" lang="en" sz="800" u="none" cap="none" strike="noStrike">
                          <a:solidFill>
                            <a:srgbClr val="000000"/>
                          </a:solidFill>
                          <a:latin typeface="Arial"/>
                          <a:ea typeface="Arial"/>
                          <a:cs typeface="Arial"/>
                          <a:sym typeface="Arial"/>
                        </a:rPr>
                        <a:t>+50</a:t>
                      </a:r>
                      <a:endParaRPr b="1"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Live</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FDE00"/>
                    </a:solidFill>
                  </a:tcPr>
                </a:tc>
              </a:tr>
              <a:tr h="192575">
                <a:tc>
                  <a:txBody>
                    <a:bodyPr/>
                    <a:lstStyle/>
                    <a:p>
                      <a:pPr indent="0" lvl="0" marL="0" marR="0" rtl="0" algn="l">
                        <a:lnSpc>
                          <a:spcPct val="100000"/>
                        </a:lnSpc>
                        <a:spcBef>
                          <a:spcPts val="0"/>
                        </a:spcBef>
                        <a:spcAft>
                          <a:spcPts val="0"/>
                        </a:spcAft>
                        <a:buNone/>
                      </a:pPr>
                      <a:r>
                        <a:rPr b="1" lang="en" sz="800">
                          <a:solidFill>
                            <a:srgbClr val="333E48"/>
                          </a:solidFill>
                        </a:rPr>
                        <a:t>2019</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800" u="none" cap="none" strike="noStrike">
                          <a:solidFill>
                            <a:srgbClr val="333E48"/>
                          </a:solidFill>
                          <a:latin typeface="Arial"/>
                          <a:ea typeface="Arial"/>
                          <a:cs typeface="Arial"/>
                          <a:sym typeface="Arial"/>
                        </a:rPr>
                        <a:t>Contact us Web + voice</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CRA</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 sz="800" u="none" cap="none" strike="noStrike">
                          <a:solidFill>
                            <a:srgbClr val="000000"/>
                          </a:solidFill>
                          <a:latin typeface="Arial"/>
                          <a:ea typeface="Arial"/>
                          <a:cs typeface="Arial"/>
                          <a:sym typeface="Arial"/>
                        </a:rPr>
                        <a:t>40</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 sz="800" u="none" cap="none" strike="noStrike">
                          <a:solidFill>
                            <a:srgbClr val="000000"/>
                          </a:solidFill>
                          <a:latin typeface="Arial"/>
                          <a:ea typeface="Arial"/>
                          <a:cs typeface="Arial"/>
                          <a:sym typeface="Arial"/>
                        </a:rPr>
                        <a:t>85</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4D71"/>
                        </a:buClr>
                        <a:buSzPts val="3200"/>
                        <a:buFont typeface="Calibri"/>
                        <a:buNone/>
                      </a:pPr>
                      <a:r>
                        <a:rPr b="1" lang="en" sz="800" u="none" cap="none" strike="noStrike">
                          <a:solidFill>
                            <a:srgbClr val="000000"/>
                          </a:solidFill>
                          <a:latin typeface="Arial"/>
                          <a:ea typeface="Arial"/>
                          <a:cs typeface="Arial"/>
                          <a:sym typeface="Arial"/>
                        </a:rPr>
                        <a:t>+45</a:t>
                      </a:r>
                      <a:endParaRPr b="1"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Live</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FDE00"/>
                    </a:solidFill>
                  </a:tcPr>
                </a:tc>
              </a:tr>
              <a:tr h="192575">
                <a:tc>
                  <a:txBody>
                    <a:bodyPr/>
                    <a:lstStyle/>
                    <a:p>
                      <a:pPr indent="0" lvl="0" marL="0" marR="0" rtl="0" algn="l">
                        <a:lnSpc>
                          <a:spcPct val="100000"/>
                        </a:lnSpc>
                        <a:spcBef>
                          <a:spcPts val="0"/>
                        </a:spcBef>
                        <a:spcAft>
                          <a:spcPts val="0"/>
                        </a:spcAft>
                        <a:buNone/>
                      </a:pPr>
                      <a:r>
                        <a:rPr b="1" lang="en" sz="800">
                          <a:solidFill>
                            <a:srgbClr val="333E48"/>
                          </a:solidFill>
                        </a:rPr>
                        <a:t>2019</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800" u="none" cap="none" strike="noStrike">
                          <a:solidFill>
                            <a:srgbClr val="333E48"/>
                          </a:solidFill>
                          <a:latin typeface="Arial"/>
                          <a:ea typeface="Arial"/>
                          <a:cs typeface="Arial"/>
                          <a:sym typeface="Arial"/>
                        </a:rPr>
                        <a:t>Travel advice</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GAC</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 sz="800" u="none" cap="none" strike="noStrike">
                          <a:solidFill>
                            <a:srgbClr val="000000"/>
                          </a:solidFill>
                          <a:latin typeface="Arial"/>
                          <a:ea typeface="Arial"/>
                          <a:cs typeface="Arial"/>
                          <a:sym typeface="Arial"/>
                        </a:rPr>
                        <a:t>23</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 sz="800" u="none" cap="none" strike="noStrike">
                          <a:solidFill>
                            <a:srgbClr val="000000"/>
                          </a:solidFill>
                          <a:latin typeface="Arial"/>
                          <a:ea typeface="Arial"/>
                          <a:cs typeface="Arial"/>
                          <a:sym typeface="Arial"/>
                        </a:rPr>
                        <a:t>72</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4D71"/>
                        </a:buClr>
                        <a:buSzPts val="3200"/>
                        <a:buFont typeface="Calibri"/>
                        <a:buNone/>
                      </a:pPr>
                      <a:r>
                        <a:rPr b="1" lang="en" sz="800" u="none" cap="none" strike="noStrike">
                          <a:solidFill>
                            <a:srgbClr val="000000"/>
                          </a:solidFill>
                          <a:latin typeface="Arial"/>
                          <a:ea typeface="Arial"/>
                          <a:cs typeface="Arial"/>
                          <a:sym typeface="Arial"/>
                        </a:rPr>
                        <a:t>+49</a:t>
                      </a:r>
                      <a:endParaRPr b="1"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Underway</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3CECA"/>
                    </a:solidFill>
                  </a:tcPr>
                </a:tc>
              </a:tr>
              <a:tr h="192575">
                <a:tc>
                  <a:txBody>
                    <a:bodyPr/>
                    <a:lstStyle/>
                    <a:p>
                      <a:pPr indent="0" lvl="0" marL="0" marR="0" rtl="0" algn="l">
                        <a:lnSpc>
                          <a:spcPct val="100000"/>
                        </a:lnSpc>
                        <a:spcBef>
                          <a:spcPts val="0"/>
                        </a:spcBef>
                        <a:spcAft>
                          <a:spcPts val="0"/>
                        </a:spcAft>
                        <a:buNone/>
                      </a:pPr>
                      <a:r>
                        <a:rPr b="1" lang="en" sz="800">
                          <a:solidFill>
                            <a:srgbClr val="333E48"/>
                          </a:solidFill>
                        </a:rPr>
                        <a:t>2019</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800" u="none" cap="none" strike="noStrike">
                          <a:solidFill>
                            <a:srgbClr val="333E48"/>
                          </a:solidFill>
                          <a:latin typeface="Arial"/>
                          <a:ea typeface="Arial"/>
                          <a:cs typeface="Arial"/>
                          <a:sym typeface="Arial"/>
                        </a:rPr>
                        <a:t>Canada Child Benefit</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4D71"/>
                        </a:buClr>
                        <a:buSzPts val="2000"/>
                        <a:buFont typeface="Calibri"/>
                        <a:buNone/>
                      </a:pPr>
                      <a:r>
                        <a:rPr lang="en" sz="800" u="none" cap="none" strike="noStrike">
                          <a:solidFill>
                            <a:srgbClr val="000000"/>
                          </a:solidFill>
                          <a:latin typeface="Arial"/>
                          <a:ea typeface="Arial"/>
                          <a:cs typeface="Arial"/>
                          <a:sym typeface="Arial"/>
                        </a:rPr>
                        <a:t>CRA</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 sz="800" u="none" cap="none" strike="noStrike">
                          <a:solidFill>
                            <a:srgbClr val="000000"/>
                          </a:solidFill>
                          <a:latin typeface="Arial"/>
                          <a:ea typeface="Arial"/>
                          <a:cs typeface="Arial"/>
                          <a:sym typeface="Arial"/>
                        </a:rPr>
                        <a:t>33</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 sz="800" u="none" cap="none" strike="noStrike">
                          <a:solidFill>
                            <a:srgbClr val="000000"/>
                          </a:solidFill>
                          <a:latin typeface="Arial"/>
                          <a:ea typeface="Arial"/>
                          <a:cs typeface="Arial"/>
                          <a:sym typeface="Arial"/>
                        </a:rPr>
                        <a:t>84</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4D71"/>
                        </a:buClr>
                        <a:buSzPts val="3200"/>
                        <a:buFont typeface="Calibri"/>
                        <a:buNone/>
                      </a:pPr>
                      <a:r>
                        <a:rPr b="1" lang="en" sz="800" u="none" cap="none" strike="noStrike">
                          <a:solidFill>
                            <a:srgbClr val="000000"/>
                          </a:solidFill>
                          <a:latin typeface="Arial"/>
                          <a:ea typeface="Arial"/>
                          <a:cs typeface="Arial"/>
                          <a:sym typeface="Arial"/>
                        </a:rPr>
                        <a:t>+51</a:t>
                      </a:r>
                      <a:endParaRPr b="1"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 sz="800" u="none" cap="none" strike="noStrike">
                          <a:solidFill>
                            <a:srgbClr val="000000"/>
                          </a:solidFill>
                          <a:latin typeface="Arial"/>
                          <a:ea typeface="Arial"/>
                          <a:cs typeface="Arial"/>
                          <a:sym typeface="Arial"/>
                        </a:rPr>
                        <a:t>Live</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FDE00"/>
                    </a:solidFill>
                  </a:tcPr>
                </a:tc>
              </a:tr>
              <a:tr h="192575">
                <a:tc>
                  <a:txBody>
                    <a:bodyPr/>
                    <a:lstStyle/>
                    <a:p>
                      <a:pPr indent="0" lvl="0" marL="0" marR="0" rtl="0" algn="l">
                        <a:lnSpc>
                          <a:spcPct val="100000"/>
                        </a:lnSpc>
                        <a:spcBef>
                          <a:spcPts val="0"/>
                        </a:spcBef>
                        <a:spcAft>
                          <a:spcPts val="0"/>
                        </a:spcAft>
                        <a:buNone/>
                      </a:pPr>
                      <a:r>
                        <a:rPr b="1" lang="en" sz="800">
                          <a:solidFill>
                            <a:srgbClr val="333E48"/>
                          </a:solidFill>
                        </a:rPr>
                        <a:t>2019</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800" u="none" cap="none" strike="noStrike">
                          <a:solidFill>
                            <a:srgbClr val="333E48"/>
                          </a:solidFill>
                          <a:latin typeface="Arial"/>
                          <a:ea typeface="Arial"/>
                          <a:cs typeface="Arial"/>
                          <a:sym typeface="Arial"/>
                        </a:rPr>
                        <a:t>Electronic procurement</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l">
                        <a:lnSpc>
                          <a:spcPct val="100000"/>
                        </a:lnSpc>
                        <a:spcBef>
                          <a:spcPts val="0"/>
                        </a:spcBef>
                        <a:spcAft>
                          <a:spcPts val="0"/>
                        </a:spcAft>
                        <a:buClr>
                          <a:srgbClr val="004D71"/>
                        </a:buClr>
                        <a:buSzPts val="2000"/>
                        <a:buFont typeface="Calibri"/>
                        <a:buNone/>
                      </a:pPr>
                      <a:r>
                        <a:rPr lang="en" sz="800"/>
                        <a:t>PSPC</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 sz="800" u="none" cap="none" strike="noStrike">
                          <a:solidFill>
                            <a:srgbClr val="000000"/>
                          </a:solidFill>
                          <a:latin typeface="Arial"/>
                          <a:ea typeface="Arial"/>
                          <a:cs typeface="Arial"/>
                          <a:sym typeface="Arial"/>
                        </a:rPr>
                        <a:t>23</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 sz="800" u="none" cap="none" strike="noStrike">
                          <a:solidFill>
                            <a:srgbClr val="000000"/>
                          </a:solidFill>
                          <a:latin typeface="Arial"/>
                          <a:ea typeface="Arial"/>
                          <a:cs typeface="Arial"/>
                          <a:sym typeface="Arial"/>
                        </a:rPr>
                        <a:t>68</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4D71"/>
                        </a:buClr>
                        <a:buSzPts val="3200"/>
                        <a:buFont typeface="Calibri"/>
                        <a:buNone/>
                      </a:pPr>
                      <a:r>
                        <a:rPr b="1" lang="en" sz="800" u="none" cap="none" strike="noStrike">
                          <a:solidFill>
                            <a:srgbClr val="000000"/>
                          </a:solidFill>
                          <a:latin typeface="Arial"/>
                          <a:ea typeface="Arial"/>
                          <a:cs typeface="Arial"/>
                          <a:sym typeface="Arial"/>
                        </a:rPr>
                        <a:t>+45</a:t>
                      </a:r>
                      <a:endParaRPr b="1"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In development</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095B4"/>
                    </a:solidFill>
                  </a:tcPr>
                </a:tc>
              </a:tr>
              <a:tr h="192575">
                <a:tc>
                  <a:txBody>
                    <a:bodyPr/>
                    <a:lstStyle/>
                    <a:p>
                      <a:pPr indent="0" lvl="0" marL="0" marR="0" rtl="0" algn="l">
                        <a:lnSpc>
                          <a:spcPct val="100000"/>
                        </a:lnSpc>
                        <a:spcBef>
                          <a:spcPts val="0"/>
                        </a:spcBef>
                        <a:spcAft>
                          <a:spcPts val="0"/>
                        </a:spcAft>
                        <a:buNone/>
                      </a:pPr>
                      <a:r>
                        <a:rPr b="1" lang="en" sz="800">
                          <a:solidFill>
                            <a:srgbClr val="333E48"/>
                          </a:solidFill>
                        </a:rPr>
                        <a:t>2019</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800" u="none" cap="none" strike="noStrike">
                          <a:solidFill>
                            <a:srgbClr val="333E48"/>
                          </a:solidFill>
                          <a:latin typeface="Arial"/>
                          <a:ea typeface="Arial"/>
                          <a:cs typeface="Arial"/>
                          <a:sym typeface="Arial"/>
                        </a:rPr>
                        <a:t>Pay information</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4D71"/>
                        </a:buClr>
                        <a:buSzPts val="2000"/>
                        <a:buFont typeface="Calibri"/>
                        <a:buNone/>
                      </a:pPr>
                      <a:r>
                        <a:rPr lang="en" sz="800" u="none" cap="none" strike="noStrike">
                          <a:solidFill>
                            <a:srgbClr val="000000"/>
                          </a:solidFill>
                          <a:latin typeface="Arial"/>
                          <a:ea typeface="Arial"/>
                          <a:cs typeface="Arial"/>
                          <a:sym typeface="Arial"/>
                        </a:rPr>
                        <a:t>PSC, DND, TBS</a:t>
                      </a:r>
                      <a:endParaRPr sz="12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 sz="800" u="none" cap="none" strike="noStrike">
                          <a:solidFill>
                            <a:srgbClr val="000000"/>
                          </a:solidFill>
                          <a:latin typeface="Arial"/>
                          <a:ea typeface="Arial"/>
                          <a:cs typeface="Arial"/>
                          <a:sym typeface="Arial"/>
                        </a:rPr>
                        <a:t>18</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 sz="800" u="none" cap="none" strike="noStrike">
                          <a:solidFill>
                            <a:srgbClr val="000000"/>
                          </a:solidFill>
                          <a:latin typeface="Arial"/>
                          <a:ea typeface="Arial"/>
                          <a:cs typeface="Arial"/>
                          <a:sym typeface="Arial"/>
                        </a:rPr>
                        <a:t>78</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4D71"/>
                        </a:buClr>
                        <a:buSzPts val="3200"/>
                        <a:buFont typeface="Calibri"/>
                        <a:buNone/>
                      </a:pPr>
                      <a:r>
                        <a:rPr b="1" lang="en" sz="800" u="none" cap="none" strike="noStrike">
                          <a:solidFill>
                            <a:srgbClr val="000000"/>
                          </a:solidFill>
                          <a:latin typeface="Arial"/>
                          <a:ea typeface="Arial"/>
                          <a:cs typeface="Arial"/>
                          <a:sym typeface="Arial"/>
                        </a:rPr>
                        <a:t>+60</a:t>
                      </a:r>
                      <a:endParaRPr b="1"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u="none" cap="none" strike="noStrike">
                          <a:solidFill>
                            <a:srgbClr val="000000"/>
                          </a:solidFill>
                          <a:latin typeface="Arial"/>
                          <a:ea typeface="Arial"/>
                          <a:cs typeface="Arial"/>
                          <a:sym typeface="Arial"/>
                        </a:rPr>
                        <a:t>Underway</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3CECA"/>
                    </a:solidFill>
                  </a:tcPr>
                </a:tc>
              </a:tr>
              <a:tr h="192575">
                <a:tc>
                  <a:txBody>
                    <a:bodyPr/>
                    <a:lstStyle/>
                    <a:p>
                      <a:pPr indent="0" lvl="0" marL="0" marR="0" rtl="0" algn="l">
                        <a:lnSpc>
                          <a:spcPct val="100000"/>
                        </a:lnSpc>
                        <a:spcBef>
                          <a:spcPts val="0"/>
                        </a:spcBef>
                        <a:spcAft>
                          <a:spcPts val="0"/>
                        </a:spcAft>
                        <a:buNone/>
                      </a:pPr>
                      <a:r>
                        <a:rPr b="1" lang="en" sz="800">
                          <a:solidFill>
                            <a:srgbClr val="333E48"/>
                          </a:solidFill>
                        </a:rPr>
                        <a:t>2020</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l">
                        <a:lnSpc>
                          <a:spcPct val="100000"/>
                        </a:lnSpc>
                        <a:spcBef>
                          <a:spcPts val="0"/>
                        </a:spcBef>
                        <a:spcAft>
                          <a:spcPts val="0"/>
                        </a:spcAft>
                        <a:buClr>
                          <a:srgbClr val="004D71"/>
                        </a:buClr>
                        <a:buSzPts val="1400"/>
                        <a:buFont typeface="Calibri"/>
                        <a:buNone/>
                      </a:pPr>
                      <a:r>
                        <a:rPr b="1" lang="en" sz="800" u="none" cap="none" strike="noStrike">
                          <a:solidFill>
                            <a:srgbClr val="333E48"/>
                          </a:solidFill>
                          <a:latin typeface="Arial"/>
                          <a:ea typeface="Arial"/>
                          <a:cs typeface="Arial"/>
                          <a:sym typeface="Arial"/>
                        </a:rPr>
                        <a:t>Medical Devices</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l">
                        <a:lnSpc>
                          <a:spcPct val="100000"/>
                        </a:lnSpc>
                        <a:spcBef>
                          <a:spcPts val="0"/>
                        </a:spcBef>
                        <a:spcAft>
                          <a:spcPts val="0"/>
                        </a:spcAft>
                        <a:buClr>
                          <a:srgbClr val="004D71"/>
                        </a:buClr>
                        <a:buSzPts val="2000"/>
                        <a:buFont typeface="Calibri"/>
                        <a:buNone/>
                      </a:pPr>
                      <a:r>
                        <a:rPr lang="en" sz="800" u="none" cap="none" strike="noStrike">
                          <a:solidFill>
                            <a:srgbClr val="000000"/>
                          </a:solidFill>
                          <a:latin typeface="Arial"/>
                          <a:ea typeface="Arial"/>
                          <a:cs typeface="Arial"/>
                          <a:sym typeface="Arial"/>
                        </a:rPr>
                        <a:t>HC</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4D71"/>
                        </a:buClr>
                        <a:buSzPts val="2000"/>
                        <a:buFont typeface="Calibri"/>
                        <a:buNone/>
                      </a:pPr>
                      <a:r>
                        <a:rPr lang="en" sz="800"/>
                        <a:t>16</a:t>
                      </a:r>
                      <a:endParaRPr sz="800"/>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4D71"/>
                        </a:buClr>
                        <a:buSzPts val="2000"/>
                        <a:buFont typeface="Calibri"/>
                        <a:buNone/>
                      </a:pPr>
                      <a:r>
                        <a:rPr lang="en" sz="800"/>
                        <a:t>62</a:t>
                      </a:r>
                      <a:endParaRPr sz="800"/>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None/>
                      </a:pPr>
                      <a:r>
                        <a:rPr b="1" lang="en" sz="800"/>
                        <a:t>+46</a:t>
                      </a:r>
                      <a:endParaRPr b="1" sz="800"/>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1D8DE"/>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800"/>
                        <a:t>In</a:t>
                      </a:r>
                      <a:r>
                        <a:rPr lang="en" sz="800">
                          <a:solidFill>
                            <a:schemeClr val="dk1"/>
                          </a:solidFill>
                        </a:rPr>
                        <a:t> development</a:t>
                      </a:r>
                      <a:endParaRPr sz="800"/>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095B4"/>
                    </a:solidFill>
                  </a:tcPr>
                </a:tc>
              </a:tr>
              <a:tr h="223500">
                <a:tc>
                  <a:txBody>
                    <a:bodyPr/>
                    <a:lstStyle/>
                    <a:p>
                      <a:pPr indent="0" lvl="0" marL="0" marR="0" rtl="0" algn="l">
                        <a:lnSpc>
                          <a:spcPct val="100000"/>
                        </a:lnSpc>
                        <a:spcBef>
                          <a:spcPts val="0"/>
                        </a:spcBef>
                        <a:spcAft>
                          <a:spcPts val="0"/>
                        </a:spcAft>
                        <a:buNone/>
                      </a:pPr>
                      <a:r>
                        <a:rPr b="1" lang="en" sz="800">
                          <a:solidFill>
                            <a:srgbClr val="333E48"/>
                          </a:solidFill>
                        </a:rPr>
                        <a:t>2020</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4D71"/>
                        </a:buClr>
                        <a:buSzPts val="1400"/>
                        <a:buFont typeface="Calibri"/>
                        <a:buNone/>
                      </a:pPr>
                      <a:r>
                        <a:rPr b="1" lang="en" sz="800" u="none" cap="none" strike="noStrike">
                          <a:solidFill>
                            <a:srgbClr val="333E48"/>
                          </a:solidFill>
                          <a:latin typeface="Arial"/>
                          <a:ea typeface="Arial"/>
                          <a:cs typeface="Arial"/>
                          <a:sym typeface="Arial"/>
                        </a:rPr>
                        <a:t>Wayfinding</a:t>
                      </a:r>
                      <a:endParaRPr b="1" sz="800" u="none" cap="none" strike="noStrike">
                        <a:solidFill>
                          <a:srgbClr val="333E48"/>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4D71"/>
                        </a:buClr>
                        <a:buSzPts val="2000"/>
                        <a:buFont typeface="Calibri"/>
                        <a:buNone/>
                      </a:pPr>
                      <a:r>
                        <a:rPr lang="en" sz="800"/>
                        <a:t>Multiple depts</a:t>
                      </a:r>
                      <a:endParaRPr sz="8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4">
                  <a:txBody>
                    <a:bodyPr/>
                    <a:lstStyle/>
                    <a:p>
                      <a:pPr indent="0" lvl="0" marL="0" marR="0" rtl="0" algn="ctr">
                        <a:lnSpc>
                          <a:spcPct val="100000"/>
                        </a:lnSpc>
                        <a:spcBef>
                          <a:spcPts val="0"/>
                        </a:spcBef>
                        <a:spcAft>
                          <a:spcPts val="0"/>
                        </a:spcAft>
                        <a:buClr>
                          <a:srgbClr val="000000"/>
                        </a:buClr>
                        <a:buSzPts val="1500"/>
                        <a:buFont typeface="Arial"/>
                        <a:buNone/>
                      </a:pPr>
                      <a:r>
                        <a:rPr lang="en" sz="800" u="none" cap="none" strike="noStrike">
                          <a:solidFill>
                            <a:srgbClr val="000000"/>
                          </a:solidFill>
                          <a:latin typeface="Arial"/>
                          <a:ea typeface="Arial"/>
                          <a:cs typeface="Arial"/>
                          <a:sym typeface="Arial"/>
                        </a:rPr>
                        <a:t>Project </a:t>
                      </a:r>
                      <a:r>
                        <a:rPr lang="en" sz="800"/>
                        <a:t>on hold</a:t>
                      </a:r>
                      <a:endParaRPr sz="1200" u="none" cap="none" strike="noStrike">
                        <a:solidFill>
                          <a:srgbClr val="000000"/>
                        </a:solidFill>
                        <a:latin typeface="Arial"/>
                        <a:ea typeface="Arial"/>
                        <a:cs typeface="Arial"/>
                        <a:sym typeface="Arial"/>
                      </a:endParaRPr>
                    </a:p>
                  </a:txBody>
                  <a:tcPr marT="25725" marB="25725" marR="51425" marL="5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92D050"/>
                    </a:solidFill>
                  </a:tcPr>
                </a:tc>
                <a:tc hMerge="1"/>
                <a:tc hMerge="1"/>
                <a:tc hMerge="1"/>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1"/>
          <p:cNvSpPr txBox="1"/>
          <p:nvPr>
            <p:ph type="title"/>
          </p:nvPr>
        </p:nvSpPr>
        <p:spPr>
          <a:xfrm>
            <a:off x="178125" y="260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 pandemic changed everything</a:t>
            </a:r>
            <a:endParaRPr/>
          </a:p>
        </p:txBody>
      </p:sp>
      <p:pic>
        <p:nvPicPr>
          <p:cNvPr id="171" name="Google Shape;171;p21"/>
          <p:cNvPicPr preferRelativeResize="0"/>
          <p:nvPr/>
        </p:nvPicPr>
        <p:blipFill rotWithShape="1">
          <a:blip r:embed="rId3">
            <a:alphaModFix/>
          </a:blip>
          <a:srcRect b="0" l="0" r="0" t="0"/>
          <a:stretch/>
        </p:blipFill>
        <p:spPr>
          <a:xfrm>
            <a:off x="152400" y="876800"/>
            <a:ext cx="6164424" cy="4109624"/>
          </a:xfrm>
          <a:prstGeom prst="rect">
            <a:avLst/>
          </a:prstGeom>
          <a:noFill/>
          <a:ln>
            <a:noFill/>
          </a:ln>
          <a:effectLst>
            <a:outerShdw blurRad="57150" rotWithShape="0" algn="bl" dir="5400000" dist="19050">
              <a:srgbClr val="000000">
                <a:alpha val="85000"/>
              </a:srgbClr>
            </a:outerShdw>
          </a:effectLst>
        </p:spPr>
      </p:pic>
      <p:pic>
        <p:nvPicPr>
          <p:cNvPr id="172" name="Google Shape;172;p21"/>
          <p:cNvPicPr preferRelativeResize="0"/>
          <p:nvPr/>
        </p:nvPicPr>
        <p:blipFill>
          <a:blip r:embed="rId4">
            <a:alphaModFix/>
          </a:blip>
          <a:stretch>
            <a:fillRect/>
          </a:stretch>
        </p:blipFill>
        <p:spPr>
          <a:xfrm>
            <a:off x="6619225" y="941375"/>
            <a:ext cx="1955949" cy="3479025"/>
          </a:xfrm>
          <a:prstGeom prst="rect">
            <a:avLst/>
          </a:prstGeom>
          <a:noFill/>
          <a:ln>
            <a:noFill/>
          </a:ln>
        </p:spPr>
      </p:pic>
      <p:pic>
        <p:nvPicPr>
          <p:cNvPr id="173" name="Google Shape;173;p21"/>
          <p:cNvPicPr preferRelativeResize="0"/>
          <p:nvPr/>
        </p:nvPicPr>
        <p:blipFill>
          <a:blip r:embed="rId5">
            <a:alphaModFix/>
          </a:blip>
          <a:stretch>
            <a:fillRect/>
          </a:stretch>
        </p:blipFill>
        <p:spPr>
          <a:xfrm>
            <a:off x="6382975" y="192166"/>
            <a:ext cx="2350350" cy="4895601"/>
          </a:xfrm>
          <a:prstGeom prst="rect">
            <a:avLst/>
          </a:prstGeom>
          <a:noFill/>
          <a:ln>
            <a:noFill/>
          </a:ln>
          <a:effectLst>
            <a:outerShdw blurRad="57150" rotWithShape="0" algn="bl" dir="5400000" dist="19050">
              <a:srgbClr val="000000">
                <a:alpha val="85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Optimization">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